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5" r:id="rId23"/>
    <p:sldId id="304" r:id="rId24"/>
    <p:sldId id="303" r:id="rId25"/>
    <p:sldId id="302" r:id="rId2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4E8E8"/>
    <a:srgbClr val="99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7" autoAdjust="0"/>
    <p:restoredTop sz="91258" autoAdjust="0"/>
  </p:normalViewPr>
  <p:slideViewPr>
    <p:cSldViewPr snapToGrid="0">
      <p:cViewPr varScale="1">
        <p:scale>
          <a:sx n="68" d="100"/>
          <a:sy n="68" d="100"/>
        </p:scale>
        <p:origin x="-612" y="-9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59E928-63C6-40BF-B7A0-C2B4EE58B342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58055C-5FD6-4DFD-BBDD-E31A069A7FC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dirty="0">
              <a:solidFill>
                <a:srgbClr val="002060"/>
              </a:solidFill>
            </a:rPr>
            <a:t>Доля граждан, получивших социальные услуги в ЛОГАУ «Кингисеппский ЦСО» от общего числа граждан обратившихся за получением социальных услуг в учреждении  составила 100%</a:t>
          </a:r>
        </a:p>
      </dgm:t>
    </dgm:pt>
    <dgm:pt modelId="{673DF284-681E-4C62-848C-832BEE0B06C4}" type="parTrans" cxnId="{2E361F69-FB4E-481B-A697-D68CB71BB052}">
      <dgm:prSet/>
      <dgm:spPr/>
      <dgm:t>
        <a:bodyPr/>
        <a:lstStyle/>
        <a:p>
          <a:endParaRPr lang="ru-RU"/>
        </a:p>
      </dgm:t>
    </dgm:pt>
    <dgm:pt modelId="{F03A304C-4E94-42D3-A37A-101AB468F727}" type="sibTrans" cxnId="{2E361F69-FB4E-481B-A697-D68CB71BB052}">
      <dgm:prSet/>
      <dgm:spPr/>
      <dgm:t>
        <a:bodyPr/>
        <a:lstStyle/>
        <a:p>
          <a:endParaRPr lang="ru-RU"/>
        </a:p>
      </dgm:t>
    </dgm:pt>
    <dgm:pt modelId="{1F0A89B3-2CA7-42BD-8066-0C2A21261835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rgbClr val="002060"/>
              </a:solidFill>
            </a:rPr>
            <a:t>Количество получателей социальных услуг, нуждающихся в различных формах социального обслуживания, составило – 1130 человек </a:t>
          </a:r>
        </a:p>
      </dgm:t>
    </dgm:pt>
    <dgm:pt modelId="{A62577CC-8D5F-4686-BF85-92CD27BD652F}" type="parTrans" cxnId="{1BDAA4A6-49D6-4CD1-9D44-F5B521A9AF6F}">
      <dgm:prSet/>
      <dgm:spPr/>
      <dgm:t>
        <a:bodyPr/>
        <a:lstStyle/>
        <a:p>
          <a:endParaRPr lang="ru-RU"/>
        </a:p>
      </dgm:t>
    </dgm:pt>
    <dgm:pt modelId="{66A140D5-8AFA-4C8B-92AB-6751FA1E69CA}" type="sibTrans" cxnId="{1BDAA4A6-49D6-4CD1-9D44-F5B521A9AF6F}">
      <dgm:prSet/>
      <dgm:spPr/>
      <dgm:t>
        <a:bodyPr/>
        <a:lstStyle/>
        <a:p>
          <a:endParaRPr lang="ru-RU"/>
        </a:p>
      </dgm:t>
    </dgm:pt>
    <dgm:pt modelId="{B189E35C-DE2B-408B-956F-F304BFD589AB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rgbClr val="002060"/>
              </a:solidFill>
            </a:rPr>
            <a:t>из них инвалидов  - 433 человека </a:t>
          </a:r>
        </a:p>
      </dgm:t>
    </dgm:pt>
    <dgm:pt modelId="{1F252F13-C5A2-4244-8E6A-72FC213986A8}" type="parTrans" cxnId="{396BF1A0-D894-431C-86FC-DB5DD172F0F4}">
      <dgm:prSet/>
      <dgm:spPr/>
      <dgm:t>
        <a:bodyPr/>
        <a:lstStyle/>
        <a:p>
          <a:endParaRPr lang="ru-RU"/>
        </a:p>
      </dgm:t>
    </dgm:pt>
    <dgm:pt modelId="{BC141B95-5D3F-43B9-A178-F153AD2787E9}" type="sibTrans" cxnId="{396BF1A0-D894-431C-86FC-DB5DD172F0F4}">
      <dgm:prSet/>
      <dgm:spPr/>
      <dgm:t>
        <a:bodyPr/>
        <a:lstStyle/>
        <a:p>
          <a:endParaRPr lang="ru-RU"/>
        </a:p>
      </dgm:t>
    </dgm:pt>
    <dgm:pt modelId="{A5019419-17BE-492C-BFEC-08D4AE0096B3}" type="pres">
      <dgm:prSet presAssocID="{0659E928-63C6-40BF-B7A0-C2B4EE58B3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8A5F647-EDA2-4706-A418-DB0183E18E78}" type="pres">
      <dgm:prSet presAssocID="{0659E928-63C6-40BF-B7A0-C2B4EE58B342}" presName="Name1" presStyleCnt="0"/>
      <dgm:spPr/>
    </dgm:pt>
    <dgm:pt modelId="{0A724C82-DFBB-4538-B847-DE93995E4212}" type="pres">
      <dgm:prSet presAssocID="{0659E928-63C6-40BF-B7A0-C2B4EE58B342}" presName="cycle" presStyleCnt="0"/>
      <dgm:spPr/>
    </dgm:pt>
    <dgm:pt modelId="{2323EF63-965C-495E-83AA-8AF346334D00}" type="pres">
      <dgm:prSet presAssocID="{0659E928-63C6-40BF-B7A0-C2B4EE58B342}" presName="srcNode" presStyleLbl="node1" presStyleIdx="0" presStyleCnt="3"/>
      <dgm:spPr/>
    </dgm:pt>
    <dgm:pt modelId="{8980EBF1-88E0-4CFC-B9C4-F2B4925BDE16}" type="pres">
      <dgm:prSet presAssocID="{0659E928-63C6-40BF-B7A0-C2B4EE58B342}" presName="conn" presStyleLbl="parChTrans1D2" presStyleIdx="0" presStyleCnt="1"/>
      <dgm:spPr/>
      <dgm:t>
        <a:bodyPr/>
        <a:lstStyle/>
        <a:p>
          <a:endParaRPr lang="ru-RU"/>
        </a:p>
      </dgm:t>
    </dgm:pt>
    <dgm:pt modelId="{CB671E21-CD80-4559-B913-5206ADB8D4F8}" type="pres">
      <dgm:prSet presAssocID="{0659E928-63C6-40BF-B7A0-C2B4EE58B342}" presName="extraNode" presStyleLbl="node1" presStyleIdx="0" presStyleCnt="3"/>
      <dgm:spPr/>
    </dgm:pt>
    <dgm:pt modelId="{408AA198-A5EC-4BCF-B650-7B774ECA7E85}" type="pres">
      <dgm:prSet presAssocID="{0659E928-63C6-40BF-B7A0-C2B4EE58B342}" presName="dstNode" presStyleLbl="node1" presStyleIdx="0" presStyleCnt="3"/>
      <dgm:spPr/>
    </dgm:pt>
    <dgm:pt modelId="{5D1E034E-897E-41D4-B96A-8B29B4813FA8}" type="pres">
      <dgm:prSet presAssocID="{1F0A89B3-2CA7-42BD-8066-0C2A2126183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4ED0C-0833-4A0A-A158-75C1D8993AAB}" type="pres">
      <dgm:prSet presAssocID="{1F0A89B3-2CA7-42BD-8066-0C2A21261835}" presName="accent_1" presStyleCnt="0"/>
      <dgm:spPr/>
    </dgm:pt>
    <dgm:pt modelId="{AB663395-E736-4CC0-BFA0-F0C30BD779AF}" type="pres">
      <dgm:prSet presAssocID="{1F0A89B3-2CA7-42BD-8066-0C2A21261835}" presName="accentRepeatNode" presStyleLbl="solidFgAcc1" presStyleIdx="0" presStyleCnt="3"/>
      <dgm:spPr/>
    </dgm:pt>
    <dgm:pt modelId="{2838B534-3C60-44E1-A8D6-0E927F0EBC92}" type="pres">
      <dgm:prSet presAssocID="{B189E35C-DE2B-408B-956F-F304BFD589A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D9A02B-009F-4FEF-BFA4-193D77BB3E7F}" type="pres">
      <dgm:prSet presAssocID="{B189E35C-DE2B-408B-956F-F304BFD589AB}" presName="accent_2" presStyleCnt="0"/>
      <dgm:spPr/>
    </dgm:pt>
    <dgm:pt modelId="{E87670F5-B254-4989-AB44-D1834252ECB6}" type="pres">
      <dgm:prSet presAssocID="{B189E35C-DE2B-408B-956F-F304BFD589AB}" presName="accentRepeatNode" presStyleLbl="solidFgAcc1" presStyleIdx="1" presStyleCnt="3"/>
      <dgm:spPr/>
    </dgm:pt>
    <dgm:pt modelId="{4B529898-0252-4414-B889-09A5F6C31DB2}" type="pres">
      <dgm:prSet presAssocID="{8058055C-5FD6-4DFD-BBDD-E31A069A7FC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E63F6-4296-44B0-966B-4A451355D317}" type="pres">
      <dgm:prSet presAssocID="{8058055C-5FD6-4DFD-BBDD-E31A069A7FC7}" presName="accent_3" presStyleCnt="0"/>
      <dgm:spPr/>
    </dgm:pt>
    <dgm:pt modelId="{3E681ED9-3902-41FB-8319-14818FD2DFD1}" type="pres">
      <dgm:prSet presAssocID="{8058055C-5FD6-4DFD-BBDD-E31A069A7FC7}" presName="accentRepeatNode" presStyleLbl="solidFgAcc1" presStyleIdx="2" presStyleCnt="3"/>
      <dgm:spPr/>
    </dgm:pt>
  </dgm:ptLst>
  <dgm:cxnLst>
    <dgm:cxn modelId="{A087B625-B125-4528-9C7F-D6AA7C5F25D5}" type="presOf" srcId="{0659E928-63C6-40BF-B7A0-C2B4EE58B342}" destId="{A5019419-17BE-492C-BFEC-08D4AE0096B3}" srcOrd="0" destOrd="0" presId="urn:microsoft.com/office/officeart/2008/layout/VerticalCurvedList"/>
    <dgm:cxn modelId="{5C4D7EF4-4118-49F0-8F29-CB17E2C47DEB}" type="presOf" srcId="{1F0A89B3-2CA7-42BD-8066-0C2A21261835}" destId="{5D1E034E-897E-41D4-B96A-8B29B4813FA8}" srcOrd="0" destOrd="0" presId="urn:microsoft.com/office/officeart/2008/layout/VerticalCurvedList"/>
    <dgm:cxn modelId="{396BF1A0-D894-431C-86FC-DB5DD172F0F4}" srcId="{0659E928-63C6-40BF-B7A0-C2B4EE58B342}" destId="{B189E35C-DE2B-408B-956F-F304BFD589AB}" srcOrd="1" destOrd="0" parTransId="{1F252F13-C5A2-4244-8E6A-72FC213986A8}" sibTransId="{BC141B95-5D3F-43B9-A178-F153AD2787E9}"/>
    <dgm:cxn modelId="{50E45B1E-AAE8-44E0-AC8C-10A63773D7C2}" type="presOf" srcId="{B189E35C-DE2B-408B-956F-F304BFD589AB}" destId="{2838B534-3C60-44E1-A8D6-0E927F0EBC92}" srcOrd="0" destOrd="0" presId="urn:microsoft.com/office/officeart/2008/layout/VerticalCurvedList"/>
    <dgm:cxn modelId="{1BDAA4A6-49D6-4CD1-9D44-F5B521A9AF6F}" srcId="{0659E928-63C6-40BF-B7A0-C2B4EE58B342}" destId="{1F0A89B3-2CA7-42BD-8066-0C2A21261835}" srcOrd="0" destOrd="0" parTransId="{A62577CC-8D5F-4686-BF85-92CD27BD652F}" sibTransId="{66A140D5-8AFA-4C8B-92AB-6751FA1E69CA}"/>
    <dgm:cxn modelId="{2E361F69-FB4E-481B-A697-D68CB71BB052}" srcId="{0659E928-63C6-40BF-B7A0-C2B4EE58B342}" destId="{8058055C-5FD6-4DFD-BBDD-E31A069A7FC7}" srcOrd="2" destOrd="0" parTransId="{673DF284-681E-4C62-848C-832BEE0B06C4}" sibTransId="{F03A304C-4E94-42D3-A37A-101AB468F727}"/>
    <dgm:cxn modelId="{5C67266A-4ECE-4845-B668-AE902EEAF904}" type="presOf" srcId="{66A140D5-8AFA-4C8B-92AB-6751FA1E69CA}" destId="{8980EBF1-88E0-4CFC-B9C4-F2B4925BDE16}" srcOrd="0" destOrd="0" presId="urn:microsoft.com/office/officeart/2008/layout/VerticalCurvedList"/>
    <dgm:cxn modelId="{5B2609E6-30BA-4208-87B0-A46CA1A381F0}" type="presOf" srcId="{8058055C-5FD6-4DFD-BBDD-E31A069A7FC7}" destId="{4B529898-0252-4414-B889-09A5F6C31DB2}" srcOrd="0" destOrd="0" presId="urn:microsoft.com/office/officeart/2008/layout/VerticalCurvedList"/>
    <dgm:cxn modelId="{98DB157B-26C0-49FF-B80D-189AE771B0A2}" type="presParOf" srcId="{A5019419-17BE-492C-BFEC-08D4AE0096B3}" destId="{A8A5F647-EDA2-4706-A418-DB0183E18E78}" srcOrd="0" destOrd="0" presId="urn:microsoft.com/office/officeart/2008/layout/VerticalCurvedList"/>
    <dgm:cxn modelId="{33E05881-F826-4F42-ADAE-78C9B1EF54E9}" type="presParOf" srcId="{A8A5F647-EDA2-4706-A418-DB0183E18E78}" destId="{0A724C82-DFBB-4538-B847-DE93995E4212}" srcOrd="0" destOrd="0" presId="urn:microsoft.com/office/officeart/2008/layout/VerticalCurvedList"/>
    <dgm:cxn modelId="{A776001B-CC78-4A09-B374-825434F57F6C}" type="presParOf" srcId="{0A724C82-DFBB-4538-B847-DE93995E4212}" destId="{2323EF63-965C-495E-83AA-8AF346334D00}" srcOrd="0" destOrd="0" presId="urn:microsoft.com/office/officeart/2008/layout/VerticalCurvedList"/>
    <dgm:cxn modelId="{AAB9A84B-8602-4CF2-81E3-1781625161AD}" type="presParOf" srcId="{0A724C82-DFBB-4538-B847-DE93995E4212}" destId="{8980EBF1-88E0-4CFC-B9C4-F2B4925BDE16}" srcOrd="1" destOrd="0" presId="urn:microsoft.com/office/officeart/2008/layout/VerticalCurvedList"/>
    <dgm:cxn modelId="{20A08FCF-0D6F-4334-B117-E261E5665974}" type="presParOf" srcId="{0A724C82-DFBB-4538-B847-DE93995E4212}" destId="{CB671E21-CD80-4559-B913-5206ADB8D4F8}" srcOrd="2" destOrd="0" presId="urn:microsoft.com/office/officeart/2008/layout/VerticalCurvedList"/>
    <dgm:cxn modelId="{7EBA5008-8A7A-460A-89FC-E20B248397AB}" type="presParOf" srcId="{0A724C82-DFBB-4538-B847-DE93995E4212}" destId="{408AA198-A5EC-4BCF-B650-7B774ECA7E85}" srcOrd="3" destOrd="0" presId="urn:microsoft.com/office/officeart/2008/layout/VerticalCurvedList"/>
    <dgm:cxn modelId="{3549DDFF-2AD2-42DD-BEC4-EC786C4F1778}" type="presParOf" srcId="{A8A5F647-EDA2-4706-A418-DB0183E18E78}" destId="{5D1E034E-897E-41D4-B96A-8B29B4813FA8}" srcOrd="1" destOrd="0" presId="urn:microsoft.com/office/officeart/2008/layout/VerticalCurvedList"/>
    <dgm:cxn modelId="{BD9EC8DE-BEEC-40F3-A0FD-DA934E904886}" type="presParOf" srcId="{A8A5F647-EDA2-4706-A418-DB0183E18E78}" destId="{8864ED0C-0833-4A0A-A158-75C1D8993AAB}" srcOrd="2" destOrd="0" presId="urn:microsoft.com/office/officeart/2008/layout/VerticalCurvedList"/>
    <dgm:cxn modelId="{C7E04CD9-F3F4-45B3-A3B6-6B95CBEB4DEE}" type="presParOf" srcId="{8864ED0C-0833-4A0A-A158-75C1D8993AAB}" destId="{AB663395-E736-4CC0-BFA0-F0C30BD779AF}" srcOrd="0" destOrd="0" presId="urn:microsoft.com/office/officeart/2008/layout/VerticalCurvedList"/>
    <dgm:cxn modelId="{EB1B6F20-9BB3-4788-B830-2258BE0A4010}" type="presParOf" srcId="{A8A5F647-EDA2-4706-A418-DB0183E18E78}" destId="{2838B534-3C60-44E1-A8D6-0E927F0EBC92}" srcOrd="3" destOrd="0" presId="urn:microsoft.com/office/officeart/2008/layout/VerticalCurvedList"/>
    <dgm:cxn modelId="{4E7BFDF5-7C3B-4B5D-B801-88FD3DA1998A}" type="presParOf" srcId="{A8A5F647-EDA2-4706-A418-DB0183E18E78}" destId="{06D9A02B-009F-4FEF-BFA4-193D77BB3E7F}" srcOrd="4" destOrd="0" presId="urn:microsoft.com/office/officeart/2008/layout/VerticalCurvedList"/>
    <dgm:cxn modelId="{904D8C3B-031F-4EF1-BF6A-756B03193BBA}" type="presParOf" srcId="{06D9A02B-009F-4FEF-BFA4-193D77BB3E7F}" destId="{E87670F5-B254-4989-AB44-D1834252ECB6}" srcOrd="0" destOrd="0" presId="urn:microsoft.com/office/officeart/2008/layout/VerticalCurvedList"/>
    <dgm:cxn modelId="{E122C38A-B736-4901-B90D-97EED930C6AB}" type="presParOf" srcId="{A8A5F647-EDA2-4706-A418-DB0183E18E78}" destId="{4B529898-0252-4414-B889-09A5F6C31DB2}" srcOrd="5" destOrd="0" presId="urn:microsoft.com/office/officeart/2008/layout/VerticalCurvedList"/>
    <dgm:cxn modelId="{B3DEB404-CF88-4B9A-BB66-E85B318CAAE9}" type="presParOf" srcId="{A8A5F647-EDA2-4706-A418-DB0183E18E78}" destId="{DACE63F6-4296-44B0-966B-4A451355D317}" srcOrd="6" destOrd="0" presId="urn:microsoft.com/office/officeart/2008/layout/VerticalCurvedList"/>
    <dgm:cxn modelId="{38488041-4CFF-4F3A-8B7D-2AE9BC2247A6}" type="presParOf" srcId="{DACE63F6-4296-44B0-966B-4A451355D317}" destId="{3E681ED9-3902-41FB-8319-14818FD2DFD1}" srcOrd="0" destOrd="0" presId="urn:microsoft.com/office/officeart/2008/layout/VerticalCurvedList"/>
  </dgm:cxnLst>
  <dgm:bg/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80EBF1-88E0-4CFC-B9C4-F2B4925BDE1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E034E-897E-41D4-B96A-8B29B4813FA8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07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rgbClr val="002060"/>
              </a:solidFill>
            </a:rPr>
            <a:t>Количество получателей социальных услуг, нуждающихся в различных формах социального обслуживания, составило – 1130 человек </a:t>
          </a:r>
        </a:p>
      </dsp:txBody>
      <dsp:txXfrm>
        <a:off x="604289" y="435133"/>
        <a:ext cx="9851585" cy="870267"/>
      </dsp:txXfrm>
    </dsp:sp>
    <dsp:sp modelId="{AB663395-E736-4CC0-BFA0-F0C30BD779AF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838B534-3C60-44E1-A8D6-0E927F0EBC92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07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rgbClr val="002060"/>
              </a:solidFill>
            </a:rPr>
            <a:t>из них инвалидов  - 433 человека </a:t>
          </a:r>
        </a:p>
      </dsp:txBody>
      <dsp:txXfrm>
        <a:off x="920631" y="1740535"/>
        <a:ext cx="9535243" cy="870267"/>
      </dsp:txXfrm>
    </dsp:sp>
    <dsp:sp modelId="{E87670F5-B254-4989-AB44-D1834252ECB6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B529898-0252-4414-B889-09A5F6C31DB2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07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rgbClr val="002060"/>
              </a:solidFill>
            </a:rPr>
            <a:t>Доля граждан, получивших социальные услуги в ЛОГАУ «Кингисеппский ЦСО» от общего числа граждан обратившихся за получением социальных услуг в учреждении  составила 100%</a:t>
          </a:r>
        </a:p>
      </dsp:txBody>
      <dsp:txXfrm>
        <a:off x="604289" y="3045936"/>
        <a:ext cx="9851585" cy="870267"/>
      </dsp:txXfrm>
    </dsp:sp>
    <dsp:sp modelId="{3E681ED9-3902-41FB-8319-14818FD2DFD1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BEB43-AE0D-4E2F-AAD4-424A498F00DB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77998-A3C6-4C32-83E6-107DFAE6B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77998-A3C6-4C32-83E6-107DFAE6BA7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927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912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655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065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081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696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3179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026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4821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019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580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0E9B9-E3CC-4978-B3A7-34F1DEF031A6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216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7F7B553-B1B4-0017-F310-8EF0E26FCF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329" y="371020"/>
            <a:ext cx="1591194" cy="1072989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730AA9D4-1A24-9861-2FD3-E5C8EEE29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1523" y="371021"/>
            <a:ext cx="9078846" cy="2133640"/>
          </a:xfrm>
        </p:spPr>
        <p:txBody>
          <a:bodyPr anchor="t"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работы </a:t>
            </a:r>
            <a:b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Ленинградского областного государственного автономного  учреждения «Кингисеппский центр социального обслуживания граждан пожилого возраста и инвалидов»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(ЛОГАУ «Кингисеппский ЦСО» за 2022 год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740474B-ADEC-BC39-191D-053D502167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3472" y="2504661"/>
            <a:ext cx="8526898" cy="4535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9270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BEBD7D-3D14-F3E4-0BD8-28ACA4F8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83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РАСХОДОВАНИЕ СРЕДСТВ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96D5DAC-6031-DFFD-386A-14FAAB736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технологии социального обслуживания составило – 2 428,49тыс. руб., в том числе: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«Заботливый сосед» - 559,20 тыс.руб.;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«Домой без преград» - 180,15 тыс.руб.;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 университета третьего возраста – 224,00 тыс.руб.;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Оснащение пункта проката технических средств реабилитации – 9,87 тыс.руб.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Доставка лиц старше 65 лети  и инвалидов , проживающих в сельской местности в медицинские организации – 1455,27 тыс.руб.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Средства, выделенные на 2022 год на технологии социального обслуживания, освоены в полном объеме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37588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74E6B8-33B2-C2EA-EFD4-B52D3FE6D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0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КАДРОВАЯ  ПОЛИТИКА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351D23C-E787-85D9-4FE2-78C3C01D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822"/>
            <a:ext cx="10515600" cy="528305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работающих в учреждении по состоянию на 31.12.2022 г составило: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88 человека, по штатному расписанию 85,5 ставок.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Учреждение укомплектовано штатами на 100%, из них: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административно-хозяйственный аппарат учреждения – 20,5 ставок, 21 человек;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социальных работников– 30 ставок, 40 человек;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медицинский персонал – 3,75 ставки, 5 человек;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прочий персонал, в том числе сиделки (помощники по уходу) и иные работники, непосредственно участвующих в оказании услуг 31,25 ставок, 22 человека.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Высшее образование имеют  - 33 чел., среднее специальное – 45 чел.,   среднее – 10 чел.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 течении 2022 года прошли обучение и повышение квалификации (специализация и усовершенствование)  71  чел.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0452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478F12-6BF9-28B3-DFCA-9ED4CD2C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B02E285-76F5-C47F-F55D-942C6F008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Данной технологией социального обслуживания  за отчетный период воспользовались 134 человека, в том числе : </a:t>
            </a:r>
          </a:p>
          <a:p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 учреждения – 28 человек, </a:t>
            </a:r>
          </a:p>
          <a:p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родственники пожилых и инвалидов - 30 человек, </a:t>
            </a:r>
          </a:p>
          <a:p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пожилых людей – 99 человек.</a:t>
            </a:r>
          </a:p>
          <a:p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32 лекций, 30 бесед, 20 практических занятий.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8C73772-AC33-43A2-3855-9873786EE5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825625"/>
            <a:ext cx="2996420" cy="20244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2A577B-80D6-6CA5-A2C0-6E1398ABAE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0588" y="1814796"/>
            <a:ext cx="2900353" cy="20833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04D614A-9098-81C9-B466-4716C975FA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5392" y="1455890"/>
            <a:ext cx="2982350" cy="527655"/>
          </a:xfrm>
          <a:prstGeom prst="rect">
            <a:avLst/>
          </a:prstGeom>
        </p:spPr>
      </p:pic>
      <p:pic>
        <p:nvPicPr>
          <p:cNvPr id="1026" name="Picture 2" descr="C:\Users\INS\Desktop\фотографии ЦСО\фотки в презентацию\школа здоровь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1778000"/>
            <a:ext cx="2844800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33208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113742-F986-A177-91BB-B116E426A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4CEFE953-51A0-0218-E7CC-A67974A7A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8806" y="1322363"/>
            <a:ext cx="4656406" cy="5317588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B88E750B-0218-E43F-1022-D3C05D8F6A40}"/>
              </a:ext>
            </a:extLst>
          </p:cNvPr>
          <p:cNvSpPr/>
          <p:nvPr/>
        </p:nvSpPr>
        <p:spPr>
          <a:xfrm>
            <a:off x="6752492" y="1916483"/>
            <a:ext cx="4656406" cy="35573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«ВЫЕЗДНАЯ (МОБИЛЬНАЯ) БРИГАДА»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2022 году  работала  в составе социального работника и водителя.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Услугами выездной бригады воспользовались 21 человек.</a:t>
            </a:r>
          </a:p>
        </p:txBody>
      </p:sp>
    </p:spTree>
    <p:extLst>
      <p:ext uri="{BB962C8B-B14F-4D97-AF65-F5344CB8AC3E}">
        <p14:creationId xmlns="" xmlns:p14="http://schemas.microsoft.com/office/powerpoint/2010/main" val="951896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8E7732-6F4C-6BDC-A3B9-46172A6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CA52D2-ABBB-CEF2-0029-676C15F77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40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002060"/>
                </a:solidFill>
              </a:rPr>
              <a:t>                                          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45E3F42-E96A-5FA9-A8E7-5459CBDC57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04213" y="1448973"/>
            <a:ext cx="3333017" cy="5767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B0054CE-455E-4860-8828-0D63A87EF5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3889" y="2160685"/>
            <a:ext cx="3896751" cy="7011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B56B7DC-FADC-92B7-2928-030A7A4926D7}"/>
              </a:ext>
            </a:extLst>
          </p:cNvPr>
          <p:cNvSpPr txBox="1"/>
          <p:nvPr/>
        </p:nvSpPr>
        <p:spPr>
          <a:xfrm>
            <a:off x="5973759" y="2160685"/>
            <a:ext cx="441031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Данной услугой в 2022 году воспользовались 7 человек. Один из них ветеран  Великой Отечественной войны.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Выделенные из областного бюджета денежные средства в сумме 559,20 тыс. руб., освоены в размере 559,20 тыс.руб.  (освоение – 100,00%)</a:t>
            </a:r>
          </a:p>
        </p:txBody>
      </p:sp>
    </p:spTree>
    <p:extLst>
      <p:ext uri="{BB962C8B-B14F-4D97-AF65-F5344CB8AC3E}">
        <p14:creationId xmlns="" xmlns:p14="http://schemas.microsoft.com/office/powerpoint/2010/main" val="3675533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F94531-E438-FF9D-D448-D5AAFCA9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472803" cy="96375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DFB0FD88-38D5-1A29-071A-87D727EF7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400" y="1675618"/>
            <a:ext cx="2692400" cy="3734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4D3E55-4E5A-3319-8B89-C9DACFC4DDEB}"/>
              </a:ext>
            </a:extLst>
          </p:cNvPr>
          <p:cNvSpPr txBox="1"/>
          <p:nvPr/>
        </p:nvSpPr>
        <p:spPr>
          <a:xfrm>
            <a:off x="6096000" y="2082018"/>
            <a:ext cx="5101883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Данной  технологией социального обслуживания за 2022 год воспользовались 22 человека, оказано  226 услуг.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Выделенные из областного бюджета денежные средства в сумме 180,15 тыс.руб. освоены  в размере 180,15тыс.руб. (освоение – 100 %)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5491B00-F8C4-94CE-3FEC-535C797913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1479" y="1453019"/>
            <a:ext cx="3727937" cy="513567"/>
          </a:xfrm>
          <a:prstGeom prst="rect">
            <a:avLst/>
          </a:prstGeom>
        </p:spPr>
      </p:pic>
      <p:pic>
        <p:nvPicPr>
          <p:cNvPr id="2050" name="Picture 2" descr="C:\Users\INS\Desktop\фотографии ЦСО\фотки в презентацию\!домой без преград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8200" y="3403599"/>
            <a:ext cx="2311400" cy="3081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58900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5E9932-90AB-0B83-63F7-56FEB5E0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747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792BA28-E28E-2FB4-B34A-DF790CCB0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2757" y="1427967"/>
            <a:ext cx="4484318" cy="438411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A05862-F509-29EC-9240-B537E864B764}"/>
              </a:ext>
            </a:extLst>
          </p:cNvPr>
          <p:cNvSpPr txBox="1"/>
          <p:nvPr/>
        </p:nvSpPr>
        <p:spPr>
          <a:xfrm>
            <a:off x="977030" y="2204581"/>
            <a:ext cx="1014608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услугами воспользовались 48 получателя услуг, из них: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40 человек получили услуги по содействию в предоставлении медицинской помощи;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человек получили услуги по содействию в предоставлении социальной помощи.</a:t>
            </a:r>
          </a:p>
          <a:p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В зависимости от степени и характера нуждаемости были предоставлены услуги по социальному сопровождению в количестве 289 услуг.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Выделение из областного бюджета денежных средств в 2022 году на данную технологию не предусматривалось.</a:t>
            </a:r>
          </a:p>
        </p:txBody>
      </p:sp>
    </p:spTree>
    <p:extLst>
      <p:ext uri="{BB962C8B-B14F-4D97-AF65-F5344CB8AC3E}">
        <p14:creationId xmlns="" xmlns:p14="http://schemas.microsoft.com/office/powerpoint/2010/main" val="1042431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E234F5-EC99-029D-7C58-9A7BC840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581" y="365126"/>
            <a:ext cx="9149218" cy="87495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E5BB8AF-303E-D1AD-31CD-ECF4F2ACE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94762" y="1340285"/>
            <a:ext cx="5494040" cy="4759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53C096-BDDC-529C-DDC1-162B320AF1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206" y="194113"/>
            <a:ext cx="1622161" cy="1622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E56CEB2-FC77-94F3-EC59-A7BF3A037BD1}"/>
              </a:ext>
            </a:extLst>
          </p:cNvPr>
          <p:cNvSpPr txBox="1"/>
          <p:nvPr/>
        </p:nvSpPr>
        <p:spPr>
          <a:xfrm>
            <a:off x="820415" y="2084706"/>
            <a:ext cx="110166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В 2022 году обучение прошли 295 человек.  Среднемесячное количество курсистов составило 68 человек.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На организацию работы Университета из областного бюджета было выделено 224,00 тыс.руб., освоены в размере 224,00 тыс.руб. (освоение – 100 %).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F278A0D-47EA-8CEC-0D0A-E4E21778DF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5562" y="3725899"/>
            <a:ext cx="1491395" cy="18146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DF05920-17AD-D353-1121-71CB867A61F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1209" y="4609578"/>
            <a:ext cx="1491395" cy="20280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0074A7A-D5EB-9014-4169-3307E932A6E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39116" y="3624229"/>
            <a:ext cx="1422625" cy="191630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C29767F-AAAC-3409-2914-C4DF028D2FC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24732" y="3678696"/>
            <a:ext cx="2111172" cy="13943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281441E-4BE1-1C0F-AF85-975860E9E86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769287" y="4292619"/>
            <a:ext cx="1625551" cy="23449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E212EF5C-A6AB-04C6-184E-0AA62C0288C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9514" y="4874667"/>
            <a:ext cx="2641444" cy="157906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81D7C44-A7FE-06E8-825C-E9AAA75D08A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19410" y="4900315"/>
            <a:ext cx="2118921" cy="1446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7273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6045B1-CF0E-05D7-3753-CA782B23B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AAA7C0AB-091A-81BD-1A33-51C11DEF4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5245" y="1502502"/>
            <a:ext cx="3796651" cy="28418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1754D00-F6C9-BCC6-CE17-20BAB1CD33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3177" y="1027134"/>
            <a:ext cx="6649532" cy="6435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AD2981-0A06-00CE-AFF0-921F13CEDD86}"/>
              </a:ext>
            </a:extLst>
          </p:cNvPr>
          <p:cNvSpPr txBox="1"/>
          <p:nvPr/>
        </p:nvSpPr>
        <p:spPr>
          <a:xfrm>
            <a:off x="5812078" y="1502503"/>
            <a:ext cx="586560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апреля 2022 года Клуб любителей русской песни «Завалинка»  был награжден лауреата 3 степени, направление: Вокал, номинация «Народное пение» в открытом фестивале-конкурсе народного творчеств «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Ямгородская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карусель». 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24.09.2022 клуб любителей русской песни "Завалинка" ЛОГАУ "Кингисеппский ЦСО" принял участие в фестивале-форуме "Современные старшие". За проникновенность в исполнении песни «О Ладоге», в номинации «Вокально-хоровое исполнение»  коллектив награжден дипломом.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69EBB88-6CCC-9CE6-5D9D-5FEAE72AC9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6419" y="3768791"/>
            <a:ext cx="2588455" cy="26038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0710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90FC70-7996-A038-2210-8555EF2A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61" y="182246"/>
            <a:ext cx="8657492" cy="858764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Наши достижения</a:t>
            </a: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E4F31736-0F65-3928-C5B9-9FA62E5E2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94719" y="324143"/>
            <a:ext cx="3229824" cy="24245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3348DFE-6E04-ADC9-5D14-09768B9E8B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41280" y="1885069"/>
            <a:ext cx="1347111" cy="18386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4345" y="948690"/>
            <a:ext cx="70358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Клуб любителей скандинавской ходьбы, под руководством инструктора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Тарановой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Валентины Алексеевны приняли участие в традиционном турнире по северной ходьбе в поселке Токсово — «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Кавголовской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Тропе». Маршрут здоровья. Дистанция 3км. Клуб награжден Дипломом.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18.10.2022 Дипломом Лауреата областного конкурса творчества людей старшего возраста «Добрых рук мастерство» награжден курсист Художественно-творческого факультета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Морева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С.Е.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16.11.2022 от факультета «Информационно-коммуникационные технологии» приняла участие в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VIII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Всероссийском конкурсе личностных достижений в сфере компьютерной грамотности «Спасибо Интернету»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Хорунженко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В.Н., получен сертификат.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28.11.2022 руководитель университета третьего возраста Иванова Е.А. отмечена благодарственным письмом Архивного управления Ленинградской области. </a:t>
            </a:r>
          </a:p>
          <a:p>
            <a:pPr algn="just"/>
            <a:endParaRPr lang="ru-RU" dirty="0"/>
          </a:p>
        </p:txBody>
      </p:sp>
      <p:pic>
        <p:nvPicPr>
          <p:cNvPr id="1026" name="Picture 2" descr="\\192.168.0.2\общая\!!! КОНКУРС 2023!!!\2023 подборка\Добрых рук маст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5070" y="2883877"/>
            <a:ext cx="1938020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39404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F7F831-0FBA-4DAC-ABEB-B49FD8E5DA81}"/>
              </a:ext>
            </a:extLst>
          </p:cNvPr>
          <p:cNvSpPr txBox="1"/>
          <p:nvPr/>
        </p:nvSpPr>
        <p:spPr>
          <a:xfrm>
            <a:off x="841248" y="724650"/>
            <a:ext cx="10802112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 основании распоряжения Правительства Ленинградской области от 13 июня 2018 года № 298-р «О принятии в государственную собственность Ленинградской области муниципальных учреждений социального обслуживания населения муниципального образования Кингисеппский муниципальный район Ленинградской области» существующее муниципальное автономное учреждение «Кингисеппский центр социального обслуживания граждан пожилого возраста и инвалидов» МО «Кингисеппский муниципальный район» передано из муниципальной собственности в государственную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BFE2B5FB-BFD0-933A-B230-D8AFD616377F}"/>
              </a:ext>
            </a:extLst>
          </p:cNvPr>
          <p:cNvSpPr/>
          <p:nvPr/>
        </p:nvSpPr>
        <p:spPr>
          <a:xfrm>
            <a:off x="1024128" y="5539414"/>
            <a:ext cx="10509504" cy="896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ФУНКЦИИ И ПОЛНОМОЧИЯ УЧРЕДИТЕЛЯ ОСУЩЕСТВЛЯЕТ КОМИТЕТ ПО СОЦИАЛЬНОЙ ЗАЩИТЕ НАСЕЛЕНИЯ ЛЕНИНГРАДСКОЙ ОБЛАСТИ.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DC7A50-E889-2A20-C6F6-A1398F5041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2398" y="3243072"/>
            <a:ext cx="10558272" cy="8656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A00A503-7B36-E63F-F4F1-7429A08D35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4128" y="4389120"/>
            <a:ext cx="10558272" cy="86563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3270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Доставка лиц 65 лет и старше и инвалидов,</a:t>
            </a:r>
            <a:b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проживающих в сельской местности, в медицинские организации и</a:t>
            </a:r>
            <a:b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организации социального обслуживания,</a:t>
            </a:r>
            <a:b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предоставляющих социальные услуги в полустационарной форме</a:t>
            </a: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4"/>
            <a:ext cx="7264791" cy="4589243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В 2022 году продолжала работать мобильная бригада  по доставке и сопровождению лиц старше 65 лет, проживающих в сельской местности, в медицинские организации и в организации социального обслуживания, предоставляющих социальные услуги в полустационарной форме.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За период 2022 года организовано 321 выезд, доставлено 874 человека из 57 населенных пунктов, 32 человекам доставлены на дом товары первой  необходимости (продукты питания, лекарства).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На организацию доставки лиц старше 65 лет, проживающих в сельской местности, в медицинские организации в целях проведения профилактических медицинских осмотров и диспансеризации из областного бюджета было выделено 1 455,27 тыс. руб., освоены в размере 1 455,27 тыс. руб. (освоение -100%).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INS\Desktop\фотографии ЦСО\фотки в презентацию\65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9787" y="1786597"/>
            <a:ext cx="3460652" cy="4614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967"/>
          </a:xfrm>
        </p:spPr>
        <p:txBody>
          <a:bodyPr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«СОЦИАЛЬНОЕ  СОПРОВОЖДЕНИЕ</a:t>
            </a:r>
            <a:r>
              <a:rPr lang="ru-RU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    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66335" y="1305120"/>
            <a:ext cx="10515600" cy="4351338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2022 году услугами воспользовались 48 получателя услуг, из них: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40 человек получили услуги по содействию в предоставлении медицинской помощи;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13 человек получили услуги по содействию в предоставлении социальной помощи.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	В зависимости от степени и характера нуждаемости были предоставлены услуги по социальному сопровождению в количестве 93 услуги.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Выделение из областного бюджета денежных средств в 2022 году на данную технологию не предусматривалось.</a:t>
            </a:r>
          </a:p>
          <a:p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Пункт проката технических средств реабилитации</a:t>
            </a:r>
            <a:b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4471" y="1136308"/>
            <a:ext cx="10515600" cy="1592824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ноябре 2019 года в учреждении создан пункт проката в целях временного обеспечения на безвозмездных и возмездных условиях техническими средствами реабилитации граждан, которым необходимы указанные средства. Информация о стоимости проката ТСР отражена на официальном сайте.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356" y="5358843"/>
            <a:ext cx="7530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период с января по декабрь 2022 года услугами проката воспользовались 50 человек, которым оказано 84 услуги.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\\192.168.0.2\общая\!!! КОНКУРС 2023!!!\2023 подборка\пунк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399" y="2416125"/>
            <a:ext cx="3896751" cy="2922565"/>
          </a:xfrm>
          <a:prstGeom prst="rect">
            <a:avLst/>
          </a:prstGeom>
          <a:noFill/>
        </p:spPr>
      </p:pic>
      <p:pic>
        <p:nvPicPr>
          <p:cNvPr id="3075" name="Picture 3" descr="\\192.168.0.2\общая\!!! КОНКУРС 2023!!!\2023 подборка\пункт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4868" y="2560319"/>
            <a:ext cx="2869810" cy="382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817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ОСНОВНЫЕ МЕРОПРИЯТИЯ ПО ОХРАНЕ ТРУДА</a:t>
            </a: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139483"/>
            <a:ext cx="10515600" cy="5037480"/>
          </a:xfrm>
        </p:spPr>
        <p:txBody>
          <a:bodyPr>
            <a:normAutofit fontScale="70000" lnSpcReduction="20000"/>
          </a:bodyPr>
          <a:lstStyle/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За отчетный период в рамках соблюдения требований  законодательства в области охраны труда выполнены следующие основные  мероприятия по безопасности труда:</a:t>
            </a:r>
          </a:p>
          <a:p>
            <a:pPr marL="0" lvl="0" indent="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 страхование ОСАГО (договора на сумму 23,72  </a:t>
            </a:r>
            <a:r>
              <a:rPr lang="ru-RU" dirty="0" err="1" smtClean="0">
                <a:solidFill>
                  <a:srgbClr val="002060"/>
                </a:solidFill>
              </a:rPr>
              <a:t>тыс</a:t>
            </a:r>
            <a:r>
              <a:rPr lang="ru-RU" dirty="0" smtClean="0">
                <a:solidFill>
                  <a:srgbClr val="002060"/>
                </a:solidFill>
              </a:rPr>
              <a:t> руб., 3 транспортных средства);</a:t>
            </a:r>
          </a:p>
          <a:p>
            <a:pPr marL="0" lvl="0" indent="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проведение медицинских осмотров – 151,25 тыс. руб.;</a:t>
            </a:r>
          </a:p>
          <a:p>
            <a:pPr marL="0" lvl="0" indent="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 ремонт и техническое обслуживание автомобилей (в.ч. запчасти) – 153,88 тыс. руб.;</a:t>
            </a:r>
          </a:p>
          <a:p>
            <a:pPr marL="0" lvl="0" indent="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 измерение сопротивления изоляции электрических сетей – 15,00 тыс. руб.;</a:t>
            </a:r>
          </a:p>
          <a:p>
            <a:pPr marL="0" lvl="0" indent="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проведение дератизации и дезинфекции – 3,72 тыс. руб.;</a:t>
            </a:r>
          </a:p>
          <a:p>
            <a:pPr marL="0" lvl="0" indent="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приведение зданий и помещений в соответствие с требованиями </a:t>
            </a:r>
            <a:r>
              <a:rPr lang="ru-RU" dirty="0" err="1" smtClean="0">
                <a:solidFill>
                  <a:srgbClr val="002060"/>
                </a:solidFill>
              </a:rPr>
              <a:t>СНиП</a:t>
            </a:r>
            <a:r>
              <a:rPr lang="ru-RU" dirty="0" smtClean="0">
                <a:solidFill>
                  <a:srgbClr val="002060"/>
                </a:solidFill>
              </a:rPr>
              <a:t> – 25,6 тыс. </a:t>
            </a:r>
            <a:r>
              <a:rPr lang="ru-RU" dirty="0" err="1" smtClean="0">
                <a:solidFill>
                  <a:srgbClr val="002060"/>
                </a:solidFill>
              </a:rPr>
              <a:t>руб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pPr marL="0" lvl="0" indent="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 приобретение СИЗ в рамках проведения профилактических мероприятий в период пандемии – 91,64 </a:t>
            </a:r>
            <a:r>
              <a:rPr lang="ru-RU" dirty="0" err="1" smtClean="0">
                <a:solidFill>
                  <a:srgbClr val="002060"/>
                </a:solidFill>
              </a:rPr>
              <a:t>тыс.руб</a:t>
            </a:r>
            <a:r>
              <a:rPr lang="ru-RU" dirty="0" smtClean="0">
                <a:solidFill>
                  <a:srgbClr val="002060"/>
                </a:solidFill>
              </a:rPr>
              <a:t> .</a:t>
            </a:r>
          </a:p>
          <a:p>
            <a:pPr marL="0" lvl="0" indent="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Расходы на мероприятия по охране труда составили 464,81 тыс. руб.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ПОЖАРНАЯ БЕЗОПАСНОСТЬ</a:t>
            </a: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097280"/>
            <a:ext cx="10515600" cy="5079683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В рамках соблюдения требований  законодательства в области пожарной безопасности ведутся все основные виды работ :</a:t>
            </a:r>
          </a:p>
          <a:p>
            <a:pPr marL="0" lvl="0" indent="45720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</a:rPr>
              <a:t>ТО и ППР системы автоматической пожарной сигнализации и внутреннего противопожарного водопровода 121,80 тыс. руб.; </a:t>
            </a:r>
          </a:p>
          <a:p>
            <a:pPr marL="0" lvl="0" indent="45720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</a:rPr>
              <a:t>техническое обслуживание и планово-предупредительный ремонт контрольно-передающего блока, сопряженного с пультом пожарной охраны 16,8 тыс. руб.; </a:t>
            </a:r>
          </a:p>
          <a:p>
            <a:pPr marL="0" lvl="0" indent="45720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</a:rPr>
              <a:t> Обслуживание автоматической тревожной сигнализации» 50,87 тыс. руб. («Тревожная кнопка»)</a:t>
            </a:r>
          </a:p>
          <a:p>
            <a:pPr marL="0" lvl="0" indent="45720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</a:rPr>
              <a:t> обслуживание системы охранного телевидения 18,00 тыс.руб.</a:t>
            </a:r>
          </a:p>
          <a:p>
            <a:pPr marL="0" lvl="0" indent="45720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</a:rPr>
              <a:t>Организация обучения лиц, ответственных за пожарную безопасность и проверка знаний 0,00 тыс.руб.</a:t>
            </a:r>
          </a:p>
          <a:p>
            <a:pPr marL="0" lvl="0" indent="45720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</a:rPr>
              <a:t>Приобретение СИЗ респиратор «АЛИНА-200АВК» - 13,86 тыс.руб.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</a:rPr>
              <a:t>Прочистка вентиляционных каналов, техническое обслуживание системы проточно-вытяжной вентиляции с заменой фильтров 15,0 тыс. руб.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5546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ОСНОВНЫЕ ЗАДАЧИ НА 2023 ГОД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 </a:t>
            </a:r>
          </a:p>
          <a:p>
            <a:pPr marL="0" lv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1. Выполнение государственного задания на оказание социальных услуг в сфере социального обслуживания населения в 2023 году.</a:t>
            </a:r>
          </a:p>
          <a:p>
            <a:pPr marL="0" lv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2. Выполнение плана мероприятий по целевым показателям.</a:t>
            </a:r>
          </a:p>
          <a:p>
            <a:pPr marL="0" lv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3. Повышение эффективности и качества услуг в сфере социального обслуживания населения.</a:t>
            </a:r>
          </a:p>
          <a:p>
            <a:pPr marL="0" lv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4.  Внедрение и реализация  технологий социального обслуживания.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5. Расширение информационных ресурсов, содержащих информацию о деятельности учреждения, обеспечение доступа к ним получателей социальных услуг.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1517B9-6548-52E4-E15D-0838D513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545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ЗАДАНИЕ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37884FF6-BAC0-7505-8590-51F7F5091E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983105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435807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CDF527-7AAC-A4FD-9C87-B688D1D1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отчетный период количество получателей социальных услуг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4EA6BA9-06D9-C7D6-FE6E-CB9A4E01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2" y="914401"/>
            <a:ext cx="10944664" cy="59436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форме социального обслуживания на дому составило 549 человек: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инвалидов – 306 человек.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Социальным обслуживанием на дому охвачена нуждающаяся часть населения: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Кингисепп	-    254 человека;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Ивангород 	-    99 человек;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сельских поселений района - 57 населенных пункта, обслуживалось 196 человека.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получателей социальных услуг на селе составило 36% от всех получателей услуг на дому.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ВСЕГО ОКАЗАНО УСЛУГ  – 285 176 услуг, в том числе: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бытовые – 207 338 услуг;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–медицинские – 58 096 услуг;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психологические – 19 176 услуг;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правовые – 566 услуг.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Ежемесячно в среднем в отделениях социального обслуживания на дому услуги получали 454 человека.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41741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A574A5-707D-280A-21D1-C855000B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13" y="450166"/>
            <a:ext cx="10515600" cy="674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получателей социальных услуг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F20A43-EF18-1191-8FD1-8CC9D9F35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170"/>
            <a:ext cx="10515600" cy="551578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полустационарной форме в отделении дневного пребывания в 2022 году составило 354 человек,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инвалидов – 127 человек, в том числе доля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инвалидов трудоспособного возраста составила 33,07% от общего количества инвалидов (42 человека  инвалиды трудоспособного возраста).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ВСЕГО ОКАЗАНО УСЛУГ – 99 724 услуги, в том числе: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бытовые – 16 808 услуг;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–медицинские – 49 510 услуг;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психологические – 23 764 услуги;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трудовые – 5 449услуг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в целях повышения коммуникативного потенциала получателей социальных услуг – 4 193 услуги.</a:t>
            </a:r>
          </a:p>
          <a:p>
            <a:pPr marL="0" indent="0" algn="just">
              <a:buNone/>
            </a:pP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Ежемесячно в среднем отделениях дневного пребывания услуги получали 68 человек.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26151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09D1F1-27F7-1156-90BC-68A09789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получателей социальных услуг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5E174A2-FE4C-F929-9442-6992FFAC0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717"/>
            <a:ext cx="10275277" cy="474081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Срочные социальные услуги предоставлены 230 получателям, из них: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инвалидов – 28 человек.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ВСЕГО  ПРЕДОСТАВЛЕНО УСЛУГ – 438 услуг, из них: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бесплатным горячим питанием или наборами продуктов – 169 услуг;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помощи в оформлении и (или) восстановлении документов получателей социальных услуг – 57 услуг;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в получении экстренной психологической помощи с привлечением к этой работе психологов и священнослужителей – 2 услуги;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в получении юридической помощи в целях защиты прав и законных интересов получателей социальных услуг –17 услуг;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одеждой, обувью и другими предметами первой необходимости – 146 услуг.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1908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EA41F0-8A7F-AADF-A9B0-C77B7B54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7963"/>
            <a:ext cx="10515600" cy="59084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ФИНАНСОВО-ЭКОНОМИЧЕСКОЕ ОБЕСПЕЧЕНИЕ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918345D-8397-AAE0-08DC-B1024354B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9482"/>
            <a:ext cx="10515600" cy="50784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из бюджета Ленинградской области было получено – 50 886,15 тыс.руб., в том числе: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выполнение государственного задания – 48 457,65  тыс. рублей.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финансирование технологий социального обслуживания из областного –   2 428,50 рублей.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 к средствам бюджета в учреждение поступили средства в размере 1 462,69 тыс. рублей, из них: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полученные от оплаты за гарантированные услуги – 846,81 тыс.руб.;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полученные от оплаты за сверх гарантированные услуги – 615,88 тыс.руб.,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произведена оплата налога по упрощенной системе налогообложения уменьшающая доходы от приносящей доход деятельности в размере  23,21 тыс.руб.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9965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48ADA0-2E04-58ED-D612-3A064322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640"/>
            <a:ext cx="10515600" cy="95660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РАСХОДОВАНИЕ СРЕДСТВ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897B8B2-C6AE-F97E-2A23-6BB236942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8"/>
            <a:ext cx="10515600" cy="534572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выполнение государственного задания  -    48 587,80 тыс. рублей</a:t>
            </a:r>
          </a:p>
          <a:p>
            <a:pPr marL="0" indent="0" algn="just">
              <a:buNone/>
            </a:pP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Статьи расходов: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труда и начисления на оплату труда 45511,98тыс. руб. – 93,67 %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выплаты персоналу 		         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  75,16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 -   0,15 %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связи 				       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104,54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 -   0,22 %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коммунальные расходы 			       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397,62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 -   0,82 %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учреждения 			       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198,65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 -   0,41 %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расходы 			  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1598,82 тыс. руб. -   3,29 %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                                                      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15,64 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 -   0,03 %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уплата налогов и сборов                                  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12,15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  -  0,02 %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покупка основных средств 		         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17,15 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 -   0,04 %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материальные запасы 			       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656,13 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 -   1,35 %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833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5B0BD5-B36E-D731-5062-8EE90305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9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РАСХОДОВАНИЕ СРЕДСТВ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5343F7-B2DF-281B-C58A-1D1207BA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838"/>
            <a:ext cx="10515600" cy="496589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приносящей доход деятельности – 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1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557,29 тыс. рублей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Статьи расходов: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труда и начисления на оплату труда 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569,01 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 -  36,54 %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выплаты персоналу 		     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17,26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 -      1,11 %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связи 				       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5,16 тыс. руб. -      0,33 %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коммунальные расходы 			  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168,75 тыс. руб. -  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10,84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учреждения 			   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100,76 тыс. руб. -      6,47 %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услуги      			  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317,77 тыс. руб. -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20,41 %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			                         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1,95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 -       0,13 %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уплата налогов и сборов                                           5,37 тыс. руб. -      0,35 %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покупка основных средств 		       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27,50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 -      1,77 %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материальные запасы                                           343,74 тыс. руб. - 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22,07 %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43212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1373</Words>
  <Application>Microsoft Office PowerPoint</Application>
  <PresentationFormat>Произвольный</PresentationFormat>
  <Paragraphs>207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Итоги работы  Ленинградского областного государственного автономного  учреждения «Кингисеппский центр социального обслуживания граждан пожилого возраста и инвалидов»  (ЛОГАУ «Кингисеппский ЦСО» за 2022 год </vt:lpstr>
      <vt:lpstr>Слайд 2</vt:lpstr>
      <vt:lpstr>ГОСУДАРСТВЕННОЕ ЗАДАНИЕ</vt:lpstr>
      <vt:lpstr>За отчетный период количество получателей социальных услуг </vt:lpstr>
      <vt:lpstr> Количество получателей социальных услуг </vt:lpstr>
      <vt:lpstr>Количество получателей социальных услуг</vt:lpstr>
      <vt:lpstr>ФИНАНСОВО-ЭКОНОМИЧЕСКОЕ ОБЕСПЕЧЕНИЕ</vt:lpstr>
      <vt:lpstr>РАСХОДОВАНИЕ СРЕДСТВ</vt:lpstr>
      <vt:lpstr>РАСХОДОВАНИЕ СРЕДСТВ</vt:lpstr>
      <vt:lpstr>РАСХОДОВАНИЕ СРЕДСТВ</vt:lpstr>
      <vt:lpstr> КАДРОВАЯ  ПОЛИТИКА </vt:lpstr>
      <vt:lpstr>ФОРМЫ СОЦИАЛЬНОГО ОБСЛУЖИВАНИЯ ГРАЖДАН ПОЖИЛОГО ВОЗРАСТА И ИНВАЛИДОВ</vt:lpstr>
      <vt:lpstr>ФОРМЫ СОЦИАЛЬНОГО ОБСЛУЖИВАНИЯ ГРАЖДАН ПОЖИЛОГО ВОЗРАСТА И ИНВАЛИДОВ</vt:lpstr>
      <vt:lpstr>ФОРМЫ СОЦИАЛЬНОГО ОБСЛУЖИВАНИЯ ГРАЖДАН ПОЖИЛОГО ВОЗРАСТА И ИНВАЛИДОВ</vt:lpstr>
      <vt:lpstr>ФОРМЫ СОЦИАЛЬНОГО ОБСЛУЖИВАНИЯ ГРАЖДАН ПОЖИЛОГО ВОЗРАСТА И ИНВАЛИДОВ</vt:lpstr>
      <vt:lpstr>ФОРМЫ СОЦИАЛЬНОГО ОБСЛУЖИВАНИЯ ГРАЖДАН ПОЖИЛОГО ВОЗРАСТА И ИНВАЛИДОВ</vt:lpstr>
      <vt:lpstr>ФОРМЫ СОЦИАЛЬНОГО ОБСЛУЖИВАНИЯ ГРАЖДАН ПОЖИЛОГО ВОЗРАСТА И ИНВАЛИДОВ</vt:lpstr>
      <vt:lpstr>ФОРМЫ СОЦИАЛЬНОГО ОБСЛУЖИВАНИЯ ГРАЖДАН ПОЖИЛОГО ВОЗРАСТА И ИНВАЛИДОВ</vt:lpstr>
      <vt:lpstr>Наши достижения</vt:lpstr>
      <vt:lpstr>Доставка лиц 65 лет и старше и инвалидов, проживающих в сельской местности, в медицинские организации и в организации социального обслуживания, предоставляющих социальные услуги в полустационарной форме</vt:lpstr>
      <vt:lpstr>«СОЦИАЛЬНОЕ  СОПРОВОЖДЕНИЕ»       </vt:lpstr>
      <vt:lpstr>Пункт проката технических средств реабилитации </vt:lpstr>
      <vt:lpstr>ОСНОВНЫЕ МЕРОПРИЯТИЯ ПО ОХРАНЕ ТРУДА</vt:lpstr>
      <vt:lpstr>ПОЖАРНАЯ БЕЗОПАСНОСТЬ</vt:lpstr>
      <vt:lpstr>ОСНОВНЫЕ ЗАДАЧИ НА 2023 ГОД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student</dc:creator>
  <cp:lastModifiedBy>INS</cp:lastModifiedBy>
  <cp:revision>119</cp:revision>
  <cp:lastPrinted>2022-11-11T15:38:44Z</cp:lastPrinted>
  <dcterms:created xsi:type="dcterms:W3CDTF">2020-02-17T05:36:56Z</dcterms:created>
  <dcterms:modified xsi:type="dcterms:W3CDTF">2023-04-12T13:21:44Z</dcterms:modified>
</cp:coreProperties>
</file>