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304" r:id="rId13"/>
    <p:sldId id="303" r:id="rId14"/>
    <p:sldId id="297" r:id="rId15"/>
    <p:sldId id="300" r:id="rId16"/>
    <p:sldId id="305" r:id="rId17"/>
    <p:sldId id="292" r:id="rId18"/>
    <p:sldId id="293" r:id="rId19"/>
    <p:sldId id="294" r:id="rId20"/>
    <p:sldId id="295" r:id="rId21"/>
    <p:sldId id="307" r:id="rId22"/>
    <p:sldId id="296" r:id="rId23"/>
    <p:sldId id="299" r:id="rId24"/>
    <p:sldId id="298" r:id="rId25"/>
    <p:sldId id="306" r:id="rId26"/>
    <p:sldId id="302" r:id="rId27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4E8E8"/>
    <a:srgbClr val="99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7" autoAdjust="0"/>
    <p:restoredTop sz="91258" autoAdjust="0"/>
  </p:normalViewPr>
  <p:slideViewPr>
    <p:cSldViewPr snapToGrid="0">
      <p:cViewPr varScale="1">
        <p:scale>
          <a:sx n="68" d="100"/>
          <a:sy n="68" d="100"/>
        </p:scale>
        <p:origin x="-612" y="-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9E928-63C6-40BF-B7A0-C2B4EE58B342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58055C-5FD6-4DFD-BBDD-E31A069A7FC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Доля граждан, получивших социальные услуги в ЛОГАУ «Кингисеппский ЦСО» от общего числа граждан обратившихся за получением социальных услуг в учреждении  составила 100%</a:t>
          </a:r>
        </a:p>
      </dgm:t>
    </dgm:pt>
    <dgm:pt modelId="{673DF284-681E-4C62-848C-832BEE0B06C4}" type="parTrans" cxnId="{2E361F69-FB4E-481B-A697-D68CB71BB052}">
      <dgm:prSet/>
      <dgm:spPr/>
      <dgm:t>
        <a:bodyPr/>
        <a:lstStyle/>
        <a:p>
          <a:endParaRPr lang="ru-RU"/>
        </a:p>
      </dgm:t>
    </dgm:pt>
    <dgm:pt modelId="{F03A304C-4E94-42D3-A37A-101AB468F727}" type="sibTrans" cxnId="{2E361F69-FB4E-481B-A697-D68CB71BB052}">
      <dgm:prSet/>
      <dgm:spPr/>
      <dgm:t>
        <a:bodyPr/>
        <a:lstStyle/>
        <a:p>
          <a:endParaRPr lang="ru-RU"/>
        </a:p>
      </dgm:t>
    </dgm:pt>
    <dgm:pt modelId="{1F0A89B3-2CA7-42BD-8066-0C2A2126183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Количество получателей социальных услуг, нуждающихся в различных формах социального обслуживания, составило – 1230 человек </a:t>
          </a:r>
        </a:p>
      </dgm:t>
    </dgm:pt>
    <dgm:pt modelId="{A62577CC-8D5F-4686-BF85-92CD27BD652F}" type="parTrans" cxnId="{1BDAA4A6-49D6-4CD1-9D44-F5B521A9AF6F}">
      <dgm:prSet/>
      <dgm:spPr/>
      <dgm:t>
        <a:bodyPr/>
        <a:lstStyle/>
        <a:p>
          <a:endParaRPr lang="ru-RU"/>
        </a:p>
      </dgm:t>
    </dgm:pt>
    <dgm:pt modelId="{66A140D5-8AFA-4C8B-92AB-6751FA1E69CA}" type="sibTrans" cxnId="{1BDAA4A6-49D6-4CD1-9D44-F5B521A9AF6F}">
      <dgm:prSet/>
      <dgm:spPr/>
      <dgm:t>
        <a:bodyPr/>
        <a:lstStyle/>
        <a:p>
          <a:endParaRPr lang="ru-RU"/>
        </a:p>
      </dgm:t>
    </dgm:pt>
    <dgm:pt modelId="{B189E35C-DE2B-408B-956F-F304BFD589A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из них инвалидов  - 541 человек </a:t>
          </a:r>
        </a:p>
      </dgm:t>
    </dgm:pt>
    <dgm:pt modelId="{1F252F13-C5A2-4244-8E6A-72FC213986A8}" type="parTrans" cxnId="{396BF1A0-D894-431C-86FC-DB5DD172F0F4}">
      <dgm:prSet/>
      <dgm:spPr/>
      <dgm:t>
        <a:bodyPr/>
        <a:lstStyle/>
        <a:p>
          <a:endParaRPr lang="ru-RU"/>
        </a:p>
      </dgm:t>
    </dgm:pt>
    <dgm:pt modelId="{BC141B95-5D3F-43B9-A178-F153AD2787E9}" type="sibTrans" cxnId="{396BF1A0-D894-431C-86FC-DB5DD172F0F4}">
      <dgm:prSet/>
      <dgm:spPr/>
      <dgm:t>
        <a:bodyPr/>
        <a:lstStyle/>
        <a:p>
          <a:endParaRPr lang="ru-RU"/>
        </a:p>
      </dgm:t>
    </dgm:pt>
    <dgm:pt modelId="{A5019419-17BE-492C-BFEC-08D4AE0096B3}" type="pres">
      <dgm:prSet presAssocID="{0659E928-63C6-40BF-B7A0-C2B4EE58B3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A5F647-EDA2-4706-A418-DB0183E18E78}" type="pres">
      <dgm:prSet presAssocID="{0659E928-63C6-40BF-B7A0-C2B4EE58B342}" presName="Name1" presStyleCnt="0"/>
      <dgm:spPr/>
    </dgm:pt>
    <dgm:pt modelId="{0A724C82-DFBB-4538-B847-DE93995E4212}" type="pres">
      <dgm:prSet presAssocID="{0659E928-63C6-40BF-B7A0-C2B4EE58B342}" presName="cycle" presStyleCnt="0"/>
      <dgm:spPr/>
    </dgm:pt>
    <dgm:pt modelId="{2323EF63-965C-495E-83AA-8AF346334D00}" type="pres">
      <dgm:prSet presAssocID="{0659E928-63C6-40BF-B7A0-C2B4EE58B342}" presName="srcNode" presStyleLbl="node1" presStyleIdx="0" presStyleCnt="3"/>
      <dgm:spPr/>
    </dgm:pt>
    <dgm:pt modelId="{8980EBF1-88E0-4CFC-B9C4-F2B4925BDE16}" type="pres">
      <dgm:prSet presAssocID="{0659E928-63C6-40BF-B7A0-C2B4EE58B342}" presName="conn" presStyleLbl="parChTrans1D2" presStyleIdx="0" presStyleCnt="1"/>
      <dgm:spPr/>
      <dgm:t>
        <a:bodyPr/>
        <a:lstStyle/>
        <a:p>
          <a:endParaRPr lang="ru-RU"/>
        </a:p>
      </dgm:t>
    </dgm:pt>
    <dgm:pt modelId="{CB671E21-CD80-4559-B913-5206ADB8D4F8}" type="pres">
      <dgm:prSet presAssocID="{0659E928-63C6-40BF-B7A0-C2B4EE58B342}" presName="extraNode" presStyleLbl="node1" presStyleIdx="0" presStyleCnt="3"/>
      <dgm:spPr/>
    </dgm:pt>
    <dgm:pt modelId="{408AA198-A5EC-4BCF-B650-7B774ECA7E85}" type="pres">
      <dgm:prSet presAssocID="{0659E928-63C6-40BF-B7A0-C2B4EE58B342}" presName="dstNode" presStyleLbl="node1" presStyleIdx="0" presStyleCnt="3"/>
      <dgm:spPr/>
    </dgm:pt>
    <dgm:pt modelId="{5D1E034E-897E-41D4-B96A-8B29B4813FA8}" type="pres">
      <dgm:prSet presAssocID="{1F0A89B3-2CA7-42BD-8066-0C2A2126183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4ED0C-0833-4A0A-A158-75C1D8993AAB}" type="pres">
      <dgm:prSet presAssocID="{1F0A89B3-2CA7-42BD-8066-0C2A21261835}" presName="accent_1" presStyleCnt="0"/>
      <dgm:spPr/>
    </dgm:pt>
    <dgm:pt modelId="{AB663395-E736-4CC0-BFA0-F0C30BD779AF}" type="pres">
      <dgm:prSet presAssocID="{1F0A89B3-2CA7-42BD-8066-0C2A21261835}" presName="accentRepeatNode" presStyleLbl="solidFgAcc1" presStyleIdx="0" presStyleCnt="3"/>
      <dgm:spPr/>
    </dgm:pt>
    <dgm:pt modelId="{2838B534-3C60-44E1-A8D6-0E927F0EBC92}" type="pres">
      <dgm:prSet presAssocID="{B189E35C-DE2B-408B-956F-F304BFD589A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9A02B-009F-4FEF-BFA4-193D77BB3E7F}" type="pres">
      <dgm:prSet presAssocID="{B189E35C-DE2B-408B-956F-F304BFD589AB}" presName="accent_2" presStyleCnt="0"/>
      <dgm:spPr/>
    </dgm:pt>
    <dgm:pt modelId="{E87670F5-B254-4989-AB44-D1834252ECB6}" type="pres">
      <dgm:prSet presAssocID="{B189E35C-DE2B-408B-956F-F304BFD589AB}" presName="accentRepeatNode" presStyleLbl="solidFgAcc1" presStyleIdx="1" presStyleCnt="3"/>
      <dgm:spPr/>
    </dgm:pt>
    <dgm:pt modelId="{4B529898-0252-4414-B889-09A5F6C31DB2}" type="pres">
      <dgm:prSet presAssocID="{8058055C-5FD6-4DFD-BBDD-E31A069A7FC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E63F6-4296-44B0-966B-4A451355D317}" type="pres">
      <dgm:prSet presAssocID="{8058055C-5FD6-4DFD-BBDD-E31A069A7FC7}" presName="accent_3" presStyleCnt="0"/>
      <dgm:spPr/>
    </dgm:pt>
    <dgm:pt modelId="{3E681ED9-3902-41FB-8319-14818FD2DFD1}" type="pres">
      <dgm:prSet presAssocID="{8058055C-5FD6-4DFD-BBDD-E31A069A7FC7}" presName="accentRepeatNode" presStyleLbl="solidFgAcc1" presStyleIdx="2" presStyleCnt="3"/>
      <dgm:spPr/>
    </dgm:pt>
  </dgm:ptLst>
  <dgm:cxnLst>
    <dgm:cxn modelId="{A087B625-B125-4528-9C7F-D6AA7C5F25D5}" type="presOf" srcId="{0659E928-63C6-40BF-B7A0-C2B4EE58B342}" destId="{A5019419-17BE-492C-BFEC-08D4AE0096B3}" srcOrd="0" destOrd="0" presId="urn:microsoft.com/office/officeart/2008/layout/VerticalCurvedList"/>
    <dgm:cxn modelId="{5C4D7EF4-4118-49F0-8F29-CB17E2C47DEB}" type="presOf" srcId="{1F0A89B3-2CA7-42BD-8066-0C2A21261835}" destId="{5D1E034E-897E-41D4-B96A-8B29B4813FA8}" srcOrd="0" destOrd="0" presId="urn:microsoft.com/office/officeart/2008/layout/VerticalCurvedList"/>
    <dgm:cxn modelId="{396BF1A0-D894-431C-86FC-DB5DD172F0F4}" srcId="{0659E928-63C6-40BF-B7A0-C2B4EE58B342}" destId="{B189E35C-DE2B-408B-956F-F304BFD589AB}" srcOrd="1" destOrd="0" parTransId="{1F252F13-C5A2-4244-8E6A-72FC213986A8}" sibTransId="{BC141B95-5D3F-43B9-A178-F153AD2787E9}"/>
    <dgm:cxn modelId="{50E45B1E-AAE8-44E0-AC8C-10A63773D7C2}" type="presOf" srcId="{B189E35C-DE2B-408B-956F-F304BFD589AB}" destId="{2838B534-3C60-44E1-A8D6-0E927F0EBC92}" srcOrd="0" destOrd="0" presId="urn:microsoft.com/office/officeart/2008/layout/VerticalCurvedList"/>
    <dgm:cxn modelId="{1BDAA4A6-49D6-4CD1-9D44-F5B521A9AF6F}" srcId="{0659E928-63C6-40BF-B7A0-C2B4EE58B342}" destId="{1F0A89B3-2CA7-42BD-8066-0C2A21261835}" srcOrd="0" destOrd="0" parTransId="{A62577CC-8D5F-4686-BF85-92CD27BD652F}" sibTransId="{66A140D5-8AFA-4C8B-92AB-6751FA1E69CA}"/>
    <dgm:cxn modelId="{2E361F69-FB4E-481B-A697-D68CB71BB052}" srcId="{0659E928-63C6-40BF-B7A0-C2B4EE58B342}" destId="{8058055C-5FD6-4DFD-BBDD-E31A069A7FC7}" srcOrd="2" destOrd="0" parTransId="{673DF284-681E-4C62-848C-832BEE0B06C4}" sibTransId="{F03A304C-4E94-42D3-A37A-101AB468F727}"/>
    <dgm:cxn modelId="{5C67266A-4ECE-4845-B668-AE902EEAF904}" type="presOf" srcId="{66A140D5-8AFA-4C8B-92AB-6751FA1E69CA}" destId="{8980EBF1-88E0-4CFC-B9C4-F2B4925BDE16}" srcOrd="0" destOrd="0" presId="urn:microsoft.com/office/officeart/2008/layout/VerticalCurvedList"/>
    <dgm:cxn modelId="{5B2609E6-30BA-4208-87B0-A46CA1A381F0}" type="presOf" srcId="{8058055C-5FD6-4DFD-BBDD-E31A069A7FC7}" destId="{4B529898-0252-4414-B889-09A5F6C31DB2}" srcOrd="0" destOrd="0" presId="urn:microsoft.com/office/officeart/2008/layout/VerticalCurvedList"/>
    <dgm:cxn modelId="{98DB157B-26C0-49FF-B80D-189AE771B0A2}" type="presParOf" srcId="{A5019419-17BE-492C-BFEC-08D4AE0096B3}" destId="{A8A5F647-EDA2-4706-A418-DB0183E18E78}" srcOrd="0" destOrd="0" presId="urn:microsoft.com/office/officeart/2008/layout/VerticalCurvedList"/>
    <dgm:cxn modelId="{33E05881-F826-4F42-ADAE-78C9B1EF54E9}" type="presParOf" srcId="{A8A5F647-EDA2-4706-A418-DB0183E18E78}" destId="{0A724C82-DFBB-4538-B847-DE93995E4212}" srcOrd="0" destOrd="0" presId="urn:microsoft.com/office/officeart/2008/layout/VerticalCurvedList"/>
    <dgm:cxn modelId="{A776001B-CC78-4A09-B374-825434F57F6C}" type="presParOf" srcId="{0A724C82-DFBB-4538-B847-DE93995E4212}" destId="{2323EF63-965C-495E-83AA-8AF346334D00}" srcOrd="0" destOrd="0" presId="urn:microsoft.com/office/officeart/2008/layout/VerticalCurvedList"/>
    <dgm:cxn modelId="{AAB9A84B-8602-4CF2-81E3-1781625161AD}" type="presParOf" srcId="{0A724C82-DFBB-4538-B847-DE93995E4212}" destId="{8980EBF1-88E0-4CFC-B9C4-F2B4925BDE16}" srcOrd="1" destOrd="0" presId="urn:microsoft.com/office/officeart/2008/layout/VerticalCurvedList"/>
    <dgm:cxn modelId="{20A08FCF-0D6F-4334-B117-E261E5665974}" type="presParOf" srcId="{0A724C82-DFBB-4538-B847-DE93995E4212}" destId="{CB671E21-CD80-4559-B913-5206ADB8D4F8}" srcOrd="2" destOrd="0" presId="urn:microsoft.com/office/officeart/2008/layout/VerticalCurvedList"/>
    <dgm:cxn modelId="{7EBA5008-8A7A-460A-89FC-E20B248397AB}" type="presParOf" srcId="{0A724C82-DFBB-4538-B847-DE93995E4212}" destId="{408AA198-A5EC-4BCF-B650-7B774ECA7E85}" srcOrd="3" destOrd="0" presId="urn:microsoft.com/office/officeart/2008/layout/VerticalCurvedList"/>
    <dgm:cxn modelId="{3549DDFF-2AD2-42DD-BEC4-EC786C4F1778}" type="presParOf" srcId="{A8A5F647-EDA2-4706-A418-DB0183E18E78}" destId="{5D1E034E-897E-41D4-B96A-8B29B4813FA8}" srcOrd="1" destOrd="0" presId="urn:microsoft.com/office/officeart/2008/layout/VerticalCurvedList"/>
    <dgm:cxn modelId="{BD9EC8DE-BEEC-40F3-A0FD-DA934E904886}" type="presParOf" srcId="{A8A5F647-EDA2-4706-A418-DB0183E18E78}" destId="{8864ED0C-0833-4A0A-A158-75C1D8993AAB}" srcOrd="2" destOrd="0" presId="urn:microsoft.com/office/officeart/2008/layout/VerticalCurvedList"/>
    <dgm:cxn modelId="{C7E04CD9-F3F4-45B3-A3B6-6B95CBEB4DEE}" type="presParOf" srcId="{8864ED0C-0833-4A0A-A158-75C1D8993AAB}" destId="{AB663395-E736-4CC0-BFA0-F0C30BD779AF}" srcOrd="0" destOrd="0" presId="urn:microsoft.com/office/officeart/2008/layout/VerticalCurvedList"/>
    <dgm:cxn modelId="{EB1B6F20-9BB3-4788-B830-2258BE0A4010}" type="presParOf" srcId="{A8A5F647-EDA2-4706-A418-DB0183E18E78}" destId="{2838B534-3C60-44E1-A8D6-0E927F0EBC92}" srcOrd="3" destOrd="0" presId="urn:microsoft.com/office/officeart/2008/layout/VerticalCurvedList"/>
    <dgm:cxn modelId="{4E7BFDF5-7C3B-4B5D-B801-88FD3DA1998A}" type="presParOf" srcId="{A8A5F647-EDA2-4706-A418-DB0183E18E78}" destId="{06D9A02B-009F-4FEF-BFA4-193D77BB3E7F}" srcOrd="4" destOrd="0" presId="urn:microsoft.com/office/officeart/2008/layout/VerticalCurvedList"/>
    <dgm:cxn modelId="{904D8C3B-031F-4EF1-BF6A-756B03193BBA}" type="presParOf" srcId="{06D9A02B-009F-4FEF-BFA4-193D77BB3E7F}" destId="{E87670F5-B254-4989-AB44-D1834252ECB6}" srcOrd="0" destOrd="0" presId="urn:microsoft.com/office/officeart/2008/layout/VerticalCurvedList"/>
    <dgm:cxn modelId="{E122C38A-B736-4901-B90D-97EED930C6AB}" type="presParOf" srcId="{A8A5F647-EDA2-4706-A418-DB0183E18E78}" destId="{4B529898-0252-4414-B889-09A5F6C31DB2}" srcOrd="5" destOrd="0" presId="urn:microsoft.com/office/officeart/2008/layout/VerticalCurvedList"/>
    <dgm:cxn modelId="{B3DEB404-CF88-4B9A-BB66-E85B318CAAE9}" type="presParOf" srcId="{A8A5F647-EDA2-4706-A418-DB0183E18E78}" destId="{DACE63F6-4296-44B0-966B-4A451355D317}" srcOrd="6" destOrd="0" presId="urn:microsoft.com/office/officeart/2008/layout/VerticalCurvedList"/>
    <dgm:cxn modelId="{38488041-4CFF-4F3A-8B7D-2AE9BC2247A6}" type="presParOf" srcId="{DACE63F6-4296-44B0-966B-4A451355D317}" destId="{3E681ED9-3902-41FB-8319-14818FD2DFD1}" srcOrd="0" destOrd="0" presId="urn:microsoft.com/office/officeart/2008/layout/VerticalCurvedList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80EBF1-88E0-4CFC-B9C4-F2B4925BDE1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E034E-897E-41D4-B96A-8B29B4813FA8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Количество получателей социальных услуг, нуждающихся в различных формах социального обслуживания, составило – 1230 человек </a:t>
          </a:r>
        </a:p>
      </dsp:txBody>
      <dsp:txXfrm>
        <a:off x="604289" y="435133"/>
        <a:ext cx="9851585" cy="870267"/>
      </dsp:txXfrm>
    </dsp:sp>
    <dsp:sp modelId="{AB663395-E736-4CC0-BFA0-F0C30BD779AF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838B534-3C60-44E1-A8D6-0E927F0EBC92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из них инвалидов  - 541 человек </a:t>
          </a:r>
        </a:p>
      </dsp:txBody>
      <dsp:txXfrm>
        <a:off x="920631" y="1740535"/>
        <a:ext cx="9535243" cy="870267"/>
      </dsp:txXfrm>
    </dsp:sp>
    <dsp:sp modelId="{E87670F5-B254-4989-AB44-D1834252ECB6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B529898-0252-4414-B889-09A5F6C31DB2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07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</a:rPr>
            <a:t>Доля граждан, получивших социальные услуги в ЛОГАУ «Кингисеппский ЦСО» от общего числа граждан обратившихся за получением социальных услуг в учреждении  составила 100%</a:t>
          </a:r>
        </a:p>
      </dsp:txBody>
      <dsp:txXfrm>
        <a:off x="604289" y="3045936"/>
        <a:ext cx="9851585" cy="870267"/>
      </dsp:txXfrm>
    </dsp:sp>
    <dsp:sp modelId="{3E681ED9-3902-41FB-8319-14818FD2DFD1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BEB43-AE0D-4E2F-AAD4-424A498F00DB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77998-A3C6-4C32-83E6-107DFAE6B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77998-A3C6-4C32-83E6-107DFAE6BA7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927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912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655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06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081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696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17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026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482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019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580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0E9B9-E3CC-4978-B3A7-34F1DEF031A6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C7A3-962F-4C82-AF6D-B49826037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216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F7B553-B1B4-0017-F310-8EF0E26FCF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329" y="371020"/>
            <a:ext cx="1591194" cy="107298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30AA9D4-1A24-9861-2FD3-E5C8EEE29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1523" y="371021"/>
            <a:ext cx="9078846" cy="2133640"/>
          </a:xfrm>
        </p:spPr>
        <p:txBody>
          <a:bodyPr anchor="t"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</a:t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Ленинградского областного государственного автономного  учреждения «Кингисеппский центр социального обслуживания граждан пожилого возраста и инвалидов» </a:t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(ЛОГАУ «Кингисеппский ЦСО» за 2023 год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740474B-ADEC-BC39-191D-053D502167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472" y="2504661"/>
            <a:ext cx="8526898" cy="4535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927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BEBD7D-3D14-F3E4-0BD8-28ACA4F8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6D5DAC-6031-DFFD-386A-14FAAB736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технологии социального обслуживания составило – 3 047,53 тыс. руб., в том числе: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«Заботливый сосед» - 736,05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«Домой без преград» - 196,20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университета третьего возраста – 432,04 тыс.руб., в том числе субсидии из резервного фонда – 144,5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 лиц старше 65 лети  и инвалидов , проживающих в сельской местности в медицинские организации – 1607,49 тыс.руб.;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«Санаторий на дому» - 75,75 тыс.руб.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Средства, выделенные на 2023 год на технологии социального обслуживания, освоены в полном объеме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758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74E6B8-33B2-C2EA-EFD4-B52D3FE6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0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КАДРОВАЯ  ПОЛИТИКА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51D23C-E787-85D9-4FE2-78C3C01D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822"/>
            <a:ext cx="10515600" cy="528305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работающих в учреждении по состоянию на 31.12.2023 г составило: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97 человек, в том числе 1 человек находится в декретном отпуске и 2 человека участвуют в СВО.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штатному расписанию 87,5 ставок.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Учреждение укомплектовано штатами на 100%, из них: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административно-хозяйственный аппарат учреждения – 22,5 ставки, 23 человека;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социальных работников– 30 ставок, 41 человек;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персонал – 3,75 ставки, 6 человек;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прочий персонал, в том числе сиделки (помощники по уходу) и иные работники, непосредственно участвующих в оказании услуг 31,25 ставок, 27 человек.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Высшее образование имеют  - 34 чел., среднее специальное – 49 чел.,   среднее – 14 чел.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течении 2023 года прошли обучение и повышение квалификации (специализация и усовершенствование)  47 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045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81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МЕРОПРИЯТИЯ ПО ОХРАНЕ ТРУДА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2267" y="886264"/>
            <a:ext cx="10837985" cy="5444197"/>
          </a:xfrm>
        </p:spPr>
        <p:txBody>
          <a:bodyPr>
            <a:noAutofit/>
          </a:bodyPr>
          <a:lstStyle/>
          <a:p>
            <a:pPr marL="0" indent="2286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За отчетный период в рамках соблюдения требований  законодательства в области охраны труда выполнены следующие основные  мероприятия по безопасности труда: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страхование, в том числе ОСАГО (договора на сумму 17,82  тыс.руб., 3 транспортных средства);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Проведение лабораторных исследований воды, освещенности, замеры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физфакторов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– 25,81 тыс.руб.;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Проведение лабораторных исследований смывов – 8,93 тыс.руб.;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Утилизация опасных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мед.отходов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класса Б – 3,00 тыс.руб.;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Санитарно-гигиеническое обучение (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Санминимум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– 20,05 тыс.руб.;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 err="1">
                <a:latin typeface="Arial" pitchFamily="34" charset="0"/>
                <a:cs typeface="Arial" pitchFamily="34" charset="0"/>
              </a:rPr>
              <a:t>Спецоценка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условий труда – 24,85 тыс.руб.;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проведение медицинских осмотров – 200,00 тыс. 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ремонт и техническое обслуживание автомобилей (в.ч. запчасти) – 267,19 тыс. 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измерение сопротивления изоляции электрических сетей – 15,00 тыс. руб.;</a:t>
            </a:r>
          </a:p>
          <a:p>
            <a:pPr marL="0" lvl="0" indent="228600" algn="just"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проведение дератизации и дезинфекции – 4,66 тыс. руб.</a:t>
            </a:r>
          </a:p>
          <a:p>
            <a:pPr marL="0" indent="2286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2286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Расходы на мероприятия по охране труда составили 587,31 тыс. руб.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ПОЖАРНАЯ БЕЗОПАСНОСТЬ</a:t>
            </a:r>
            <a:endParaRPr lang="ru-RU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079683"/>
          </a:xfrm>
        </p:spPr>
        <p:txBody>
          <a:bodyPr>
            <a:noAutofit/>
          </a:bodyPr>
          <a:lstStyle/>
          <a:p>
            <a:pPr marL="0" indent="2286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В рамках соблюдения требований  законодательства в области пожарной безопасности ведутся все основные виды работ :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ТО и ППР системы автоматической пожарной сигнализации и внутреннего противопожарного водопровода 129,00 тыс. руб.; 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техническое обслуживание и планово-предупредительный ремонт контрольно-передающего блока, сопряженного с пультом пожарной охраны 16,8 тыс. руб.; 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Обслуживание автоматической тревожной сигнализации- 51,47 тыс. руб. («Тревожная кнопка»)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обслуживание системы охранного телевидения 18,00 тыс.руб.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Организация обучения лиц, ответственных за пожарную безопасность и проверка знаний 0,00 тыс.руб.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Разработка проектно-сметной документации по АПС, проверка сметы АПС – 69,78 тыс.руб.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Установка АПС – 950,00тыс.руб.</a:t>
            </a:r>
          </a:p>
          <a:p>
            <a:pPr marL="0" lvl="0" indent="22860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Прочистка вентиляционных каналов, техническое обслуживание системы проточно-вытяжной вентиляции с заменой фильтров 20,0 тыс. руб.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E234F5-EC99-029D-7C58-9A7BC840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581" y="365126"/>
            <a:ext cx="9149218" cy="87495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E5BB8AF-303E-D1AD-31CD-ECF4F2ACE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94762" y="1340285"/>
            <a:ext cx="5494040" cy="475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53C096-BDDC-529C-DDC1-162B320AF1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206" y="194113"/>
            <a:ext cx="1622161" cy="1622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56CEB2-FC77-94F3-EC59-A7BF3A037BD1}"/>
              </a:ext>
            </a:extLst>
          </p:cNvPr>
          <p:cNvSpPr txBox="1"/>
          <p:nvPr/>
        </p:nvSpPr>
        <p:spPr>
          <a:xfrm>
            <a:off x="820415" y="2084706"/>
            <a:ext cx="110166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В 2023 году обучение прошли 204 человека.  Среднемесячное количество курсистов составило 81 человек.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На организацию работы Университета из областного бюджета было выделено 432,04 тыс.руб., освоены в размере 432,04 тыс.руб. (освоение – 100 %).</a:t>
            </a:r>
          </a:p>
        </p:txBody>
      </p:sp>
      <p:pic>
        <p:nvPicPr>
          <p:cNvPr id="1026" name="Picture 2" descr="C:\Users\INS\Downloads\правос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8695" y="5275385"/>
            <a:ext cx="2161735" cy="1582615"/>
          </a:xfrm>
          <a:prstGeom prst="rect">
            <a:avLst/>
          </a:prstGeom>
          <a:noFill/>
        </p:spPr>
      </p:pic>
      <p:pic>
        <p:nvPicPr>
          <p:cNvPr id="1027" name="Picture 3" descr="C:\Users\INS\Downloads\английски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517" y="3629465"/>
            <a:ext cx="1852246" cy="1389185"/>
          </a:xfrm>
          <a:prstGeom prst="rect">
            <a:avLst/>
          </a:prstGeom>
          <a:noFill/>
        </p:spPr>
      </p:pic>
      <p:pic>
        <p:nvPicPr>
          <p:cNvPr id="1028" name="Picture 4" descr="C:\Users\INS\Downloads\бисе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22412" y="3671667"/>
            <a:ext cx="1913207" cy="1434905"/>
          </a:xfrm>
          <a:prstGeom prst="rect">
            <a:avLst/>
          </a:prstGeom>
          <a:noFill/>
        </p:spPr>
      </p:pic>
      <p:pic>
        <p:nvPicPr>
          <p:cNvPr id="1029" name="Picture 5" descr="C:\Users\INS\Downloads\санатори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8628" y="4135902"/>
            <a:ext cx="1546224" cy="956602"/>
          </a:xfrm>
          <a:prstGeom prst="rect">
            <a:avLst/>
          </a:prstGeom>
          <a:noFill/>
        </p:spPr>
      </p:pic>
      <p:pic>
        <p:nvPicPr>
          <p:cNvPr id="1030" name="Picture 6" descr="C:\Users\INS\Downloads\школа здоровь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27053" y="5254283"/>
            <a:ext cx="2138290" cy="1603717"/>
          </a:xfrm>
          <a:prstGeom prst="rect">
            <a:avLst/>
          </a:prstGeom>
          <a:noFill/>
        </p:spPr>
      </p:pic>
      <p:pic>
        <p:nvPicPr>
          <p:cNvPr id="1031" name="Picture 7" descr="C:\Users\INS\Downloads\ходьба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0060" y="5261316"/>
            <a:ext cx="2838550" cy="1596684"/>
          </a:xfrm>
          <a:prstGeom prst="rect">
            <a:avLst/>
          </a:prstGeom>
          <a:noFill/>
        </p:spPr>
      </p:pic>
      <p:pic>
        <p:nvPicPr>
          <p:cNvPr id="1032" name="Picture 8" descr="C:\Users\INS\Downloads\вышивка лентами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63705" y="4023361"/>
            <a:ext cx="1547446" cy="1084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7273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Доставка лиц 65 лет и старше и инвалидов,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проживающих в сельской местности, в медицинские организации 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организации социального обслуживания,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предоставляющих социальные услуги в полустационарной форме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422" y="1825624"/>
            <a:ext cx="7807569" cy="4589243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Доставка лиц старше 65 лет, проживающих в сельской местности, в медицинские организации осуществляется в целях проведения профилактических медицинских осмотров и диспансеризации и в социальные учреждения с дневной формой пребывания.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За период 2023 года организовано 486 выездов, доставлено 1534 человека, в том числе 320 инвалидов, из 77 населенных пунктов.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На организацию доставки лиц старше 65 лет, проживающих в сельской местности, в медицинские организации в целях проведения профилактических медицинских осмотров и диспансеризации из областного бюджета было выделено 1607,49 тыс. руб., освоены в размере 1 607,49 тыс. руб. (освоение -100%).</a:t>
            </a:r>
          </a:p>
        </p:txBody>
      </p:sp>
      <p:pic>
        <p:nvPicPr>
          <p:cNvPr id="2050" name="Picture 2" descr="C:\Users\INS\Desktop\фотографии ЦСО\фотки в презентацию\65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9787" y="1786597"/>
            <a:ext cx="3460652" cy="4614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Пункт проката технических средств реабилитации</a:t>
            </a:r>
            <a:b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4471" y="1136308"/>
            <a:ext cx="10515600" cy="1592824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ноябре 2019 года в учреждении создан пункт проката в целях временного обеспечения на безвозмездных и возмездных условиях техническими средствами реабилитации граждан, которым необходимы указанные средства. Информация о стоимости проката ТСР отражена на официальном сайте.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8356" y="5358843"/>
            <a:ext cx="7530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период с января по декабрь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2023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года услугами проката воспользовались 89 человек, которым оказано 99 услуг.</a:t>
            </a:r>
          </a:p>
        </p:txBody>
      </p:sp>
      <p:pic>
        <p:nvPicPr>
          <p:cNvPr id="3074" name="Picture 2" descr="\\192.168.0.2\общая\!!! КОНКУРС 2023!!!\2023 подборка\пун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2416125"/>
            <a:ext cx="3896751" cy="2922565"/>
          </a:xfrm>
          <a:prstGeom prst="rect">
            <a:avLst/>
          </a:prstGeom>
          <a:noFill/>
        </p:spPr>
      </p:pic>
      <p:pic>
        <p:nvPicPr>
          <p:cNvPr id="3075" name="Picture 3" descr="\\192.168.0.2\общая\!!! КОНКУРС 2023!!!\2023 подборка\пунк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4868" y="2560319"/>
            <a:ext cx="2869810" cy="382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478F12-6BF9-28B3-DFCA-9ED4CD2C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02E285-76F5-C47F-F55D-942C6F00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Данной технологией социального обслуживания  за отчетный период воспользовались 140 человек, в том числе :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учреждения – 8 человек,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родственники пожилых и инвалидов - 44 человека, 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пожилых людей – 88 человек.</a:t>
            </a:r>
          </a:p>
          <a:p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28 лекций, 34 беседы, 23 практических занятия.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8C73772-AC33-43A2-3855-9873786EE5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25625"/>
            <a:ext cx="2996420" cy="2024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2A577B-80D6-6CA5-A2C0-6E1398ABAE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0588" y="1814796"/>
            <a:ext cx="2900353" cy="2083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04D614A-9098-81C9-B466-4716C975FA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392" y="1455890"/>
            <a:ext cx="2982350" cy="527655"/>
          </a:xfrm>
          <a:prstGeom prst="rect">
            <a:avLst/>
          </a:prstGeom>
        </p:spPr>
      </p:pic>
      <p:pic>
        <p:nvPicPr>
          <p:cNvPr id="1026" name="Picture 2" descr="C:\Users\INS\Desktop\фотографии ЦСО\фотки в презентацию\школа здоровь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6600" y="1778000"/>
            <a:ext cx="28448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33208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113742-F986-A177-91BB-B116E426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CEFE953-51A0-0218-E7CC-A67974A7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8806" y="1322363"/>
            <a:ext cx="4656406" cy="5317588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B88E750B-0218-E43F-1022-D3C05D8F6A40}"/>
              </a:ext>
            </a:extLst>
          </p:cNvPr>
          <p:cNvSpPr/>
          <p:nvPr/>
        </p:nvSpPr>
        <p:spPr>
          <a:xfrm>
            <a:off x="6752492" y="1916483"/>
            <a:ext cx="4656406" cy="35573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«ВЫЕЗДНАЯ (МОБИЛЬНАЯ) БРИГАДА»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2023 году  работала  в составе социального работника и водителя.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Услугами выездной бригады воспользовались 20 человек.</a:t>
            </a:r>
          </a:p>
        </p:txBody>
      </p:sp>
    </p:spTree>
    <p:extLst>
      <p:ext uri="{BB962C8B-B14F-4D97-AF65-F5344CB8AC3E}">
        <p14:creationId xmlns="" xmlns:p14="http://schemas.microsoft.com/office/powerpoint/2010/main" val="95189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8E7732-6F4C-6BDC-A3B9-46172A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CA52D2-ABBB-CEF2-0029-676C15F77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40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                                         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45E3F42-E96A-5FA9-A8E7-5459CBDC57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4213" y="1448973"/>
            <a:ext cx="3333017" cy="576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B0054CE-455E-4860-8828-0D63A87EF5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889" y="2160685"/>
            <a:ext cx="3896751" cy="7011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B56B7DC-FADC-92B7-2928-030A7A4926D7}"/>
              </a:ext>
            </a:extLst>
          </p:cNvPr>
          <p:cNvSpPr txBox="1"/>
          <p:nvPr/>
        </p:nvSpPr>
        <p:spPr>
          <a:xfrm>
            <a:off x="5973759" y="2160685"/>
            <a:ext cx="441031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Данной услугой в 2023 году воспользовались 7 человек. 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Выделенные из областного бюджета денежные средства в сумме 736,05 тыс. руб., освоены в размере 736,05 тыс.руб.  (освоение – 100,00%)</a:t>
            </a:r>
          </a:p>
        </p:txBody>
      </p:sp>
    </p:spTree>
    <p:extLst>
      <p:ext uri="{BB962C8B-B14F-4D97-AF65-F5344CB8AC3E}">
        <p14:creationId xmlns="" xmlns:p14="http://schemas.microsoft.com/office/powerpoint/2010/main" val="3675533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F7F831-0FBA-4DAC-ABEB-B49FD8E5DA81}"/>
              </a:ext>
            </a:extLst>
          </p:cNvPr>
          <p:cNvSpPr txBox="1"/>
          <p:nvPr/>
        </p:nvSpPr>
        <p:spPr>
          <a:xfrm>
            <a:off x="841248" y="724650"/>
            <a:ext cx="10802112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 основании распоряжения Правительства Ленинградской области от 13 июня 2018 года № 298-р «О принятии в государственную собственность Ленинградской области муниципальных учреждений социального обслуживания населения муниципального образования Кингисеппский муниципальный район Ленинградской области» существующее муниципальное автономное учреждение «Кингисеппский центр социального обслуживания граждан пожилого возраста и инвалидов» МО «Кингисеппский муниципальный район» передано из муниципальной собственности в государственную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BFE2B5FB-BFD0-933A-B230-D8AFD616377F}"/>
              </a:ext>
            </a:extLst>
          </p:cNvPr>
          <p:cNvSpPr/>
          <p:nvPr/>
        </p:nvSpPr>
        <p:spPr>
          <a:xfrm>
            <a:off x="1024128" y="5539414"/>
            <a:ext cx="10509504" cy="896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ФУНКЦИИ И ПОЛНОМОЧИЯ УЧРЕДИТЕЛЯ ОСУЩЕСТВЛЯЕТ КОМИТЕТ ПО СОЦИАЛЬНОЙ ЗАЩИТЕ НАСЕЛЕНИЯ ЛЕНИНГРАДСКОЙ ОБЛАСТИ.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DC7A50-E889-2A20-C6F6-A1398F5041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398" y="3243072"/>
            <a:ext cx="10558272" cy="8656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A00A503-7B36-E63F-F4F1-7429A08D35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4128" y="4389120"/>
            <a:ext cx="10558272" cy="86563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270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F94531-E438-FF9D-D448-D5AAFCA9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472803" cy="96375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DFB0FD88-38D5-1A29-071A-87D727EF7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400" y="1675618"/>
            <a:ext cx="2692400" cy="3734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4D3E55-4E5A-3319-8B89-C9DACFC4DDEB}"/>
              </a:ext>
            </a:extLst>
          </p:cNvPr>
          <p:cNvSpPr txBox="1"/>
          <p:nvPr/>
        </p:nvSpPr>
        <p:spPr>
          <a:xfrm>
            <a:off x="6096000" y="2082018"/>
            <a:ext cx="5101883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Данной  технологией социального обслуживания за 2023 год воспользовались 15 человек, оказано  130 услуг.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Выделенные из областного бюджета денежные средства в сумме 196,21 тыс.руб. освоены  в размере 196,21тыс.руб. (освоение – 100 %)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491B00-F8C4-94CE-3FEC-535C797913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1479" y="1453019"/>
            <a:ext cx="3727937" cy="513567"/>
          </a:xfrm>
          <a:prstGeom prst="rect">
            <a:avLst/>
          </a:prstGeom>
        </p:spPr>
      </p:pic>
      <p:pic>
        <p:nvPicPr>
          <p:cNvPr id="2050" name="Picture 2" descr="C:\Users\INS\Desktop\фотографии ЦСО\фотки в презентацию\!домой без преград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8200" y="3403599"/>
            <a:ext cx="2311400" cy="3081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890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3775" y="351058"/>
            <a:ext cx="6462932" cy="76029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«Санаторий на дому»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73525" y="1012874"/>
            <a:ext cx="7301133" cy="2194560"/>
          </a:xfrm>
        </p:spPr>
        <p:txBody>
          <a:bodyPr>
            <a:normAutofit fontScale="25000" lnSpcReduction="20000"/>
          </a:bodyPr>
          <a:lstStyle/>
          <a:p>
            <a:pPr indent="228600" algn="just">
              <a:lnSpc>
                <a:spcPct val="120000"/>
              </a:lnSpc>
              <a:buNone/>
            </a:pPr>
            <a:r>
              <a:rPr lang="ru-RU" dirty="0" smtClean="0"/>
              <a:t>	</a:t>
            </a:r>
            <a:r>
              <a:rPr lang="ru-RU" sz="7200" dirty="0" smtClean="0">
                <a:latin typeface="Arial" pitchFamily="34" charset="0"/>
                <a:cs typeface="Arial" pitchFamily="34" charset="0"/>
              </a:rPr>
              <a:t>В 2023 году внедрена технология социального обслуживания «Санаторий на дому». </a:t>
            </a:r>
          </a:p>
          <a:p>
            <a:pPr indent="228600" algn="just">
              <a:lnSpc>
                <a:spcPct val="120000"/>
              </a:lnSpc>
              <a:buNone/>
            </a:pPr>
            <a:r>
              <a:rPr lang="ru-RU" sz="7200" dirty="0" smtClean="0">
                <a:latin typeface="Arial" pitchFamily="34" charset="0"/>
                <a:cs typeface="Arial" pitchFamily="34" charset="0"/>
              </a:rPr>
              <a:t>Технология «Санаторий на дому» - это комплекс мероприятий для лиц старше 18 лет из числа инвалидов с детства, имеющих установленную инвалидность I и II группы. Целью предоставления услуги является проведение социально-медицинской реабилитации на дому для улучшения самочувствия гражданина</a:t>
            </a:r>
            <a:r>
              <a:rPr lang="ru-RU" sz="6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ru-RU" sz="6200" dirty="0"/>
          </a:p>
        </p:txBody>
      </p:sp>
      <p:pic>
        <p:nvPicPr>
          <p:cNvPr id="1026" name="Picture 2" descr="C:\Users\INS\Downloads\санатор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63" y="970817"/>
            <a:ext cx="3869171" cy="19693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7340" y="3380828"/>
            <a:ext cx="11286979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Bef>
                <a:spcPts val="100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Предоставление услуг осуществляется специалистами учреждения: врачом, психологом, медсестрой по массажу, медсестрой по физиотерапии, инструктором по лечебной физкультуре и инструктором по трудотерапии.</a:t>
            </a:r>
          </a:p>
          <a:p>
            <a:pPr indent="228600" algn="just">
              <a:spcBef>
                <a:spcPts val="100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Услуги по данной технологии оказаны 4 человекам из числа инвалидов детства.</a:t>
            </a:r>
          </a:p>
          <a:p>
            <a:pPr indent="228600" algn="just">
              <a:spcBef>
                <a:spcPts val="100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Выделенные из областного бюджета денежные средства в сумме 75,75 тыс. руб. освоены в полном размере.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5E9932-90AB-0B83-63F7-56FEB5E0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47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СОЦИАЛЬНОГО ОБСЛУЖИВАНИЯ ГРАЖДАН ПОЖИЛОГО ВОЗРАСТА И ИНВАЛИДОВ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792BA28-E28E-2FB4-B34A-DF790CCB0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2757" y="1427967"/>
            <a:ext cx="4484318" cy="438411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A05862-F509-29EC-9240-B537E864B764}"/>
              </a:ext>
            </a:extLst>
          </p:cNvPr>
          <p:cNvSpPr txBox="1"/>
          <p:nvPr/>
        </p:nvSpPr>
        <p:spPr>
          <a:xfrm>
            <a:off x="717451" y="1730327"/>
            <a:ext cx="1114161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2023 году услугами воспользовались 74 получателя услуг, из них: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50 человек получили услуги по содействию в предоставлении медицинской помощи;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24 человека получили услуги по содействию в предоставлении социальной помощи.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В зависимости от степени и характера нуждаемости были предоставлены услуги по социальному сопровождению в количестве 91 услуга.</a:t>
            </a:r>
          </a:p>
          <a:p>
            <a:pPr>
              <a:buNone/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Выделение из областного бюджета денежных средств в 2023 году на данную технологию не предусматривалось.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431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90FC70-7996-A038-2210-8555EF2A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1" y="182246"/>
            <a:ext cx="8657492" cy="858764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3709" y="892418"/>
            <a:ext cx="6091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25 мая 2023 года волонтёры ЛОГАУ "Кингисеппский ЦСО" принимали участие в фестивале "Нужные люди". В номинации "Лидер сообщества" награждена дипломом Лауреата -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Морева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Светлана Евгеньевна, а в номинации "Спорт" -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Таранова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Валентина Алексеевна. 	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 descr="C:\Users\INS\Downloads\НужныеЛюди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1963" y="464234"/>
            <a:ext cx="2281016" cy="3041355"/>
          </a:xfrm>
          <a:prstGeom prst="rect">
            <a:avLst/>
          </a:prstGeom>
          <a:noFill/>
        </p:spPr>
      </p:pic>
      <p:pic>
        <p:nvPicPr>
          <p:cNvPr id="8194" name="Picture 2" descr="C:\Users\INS\Downloads\НужныеЛюд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977" y="988035"/>
            <a:ext cx="1758755" cy="131906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190979" y="4169620"/>
            <a:ext cx="65836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27 мая 2023 в парке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Токсовские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высоты прошли соревнования по северной ходьбе "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Кавголовская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тропа» под руководством инструктора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Тарановой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Валентины Алексеевны участники клуба любителей скандинавской ходьбы ЛОГАУ "Кингисеппский ЦСО" приняли участие в "Марш Здоровья"-3 км. Клуб награжден Дипломом. </a:t>
            </a:r>
          </a:p>
        </p:txBody>
      </p:sp>
      <p:pic>
        <p:nvPicPr>
          <p:cNvPr id="8195" name="Picture 3" descr="C:\Users\INS\Downloads\ходьба кав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422" y="4192172"/>
            <a:ext cx="4714982" cy="2173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940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1754D00-F6C9-BCC6-CE17-20BAB1CD33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5041" y="548832"/>
            <a:ext cx="6649532" cy="6435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AD2981-0A06-00CE-AFF0-921F13CEDD86}"/>
              </a:ext>
            </a:extLst>
          </p:cNvPr>
          <p:cNvSpPr txBox="1"/>
          <p:nvPr/>
        </p:nvSpPr>
        <p:spPr>
          <a:xfrm>
            <a:off x="5812078" y="1502503"/>
            <a:ext cx="58656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23 апреля 2023 года клуб любителей русской песни "Завалинка", руководитель Терещенко С. В. был награжден Дипломом "Дипломант 1 степени", в Открытом фестивале-конкурсе народного творчества "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Ямгородская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Карусель" в номинации Вокал.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08296" y="4156533"/>
            <a:ext cx="450166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18 ноября 2023 года клуб любителей русской песни «Завалинка» отмечен Дипломом Лауреата 2 степени во Всероссийском конкурсе-фестивале искусств «Серпантин Искусств»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INS\Downloads\серпант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039" y="3784209"/>
            <a:ext cx="3438356" cy="2433711"/>
          </a:xfrm>
          <a:prstGeom prst="rect">
            <a:avLst/>
          </a:prstGeom>
          <a:noFill/>
        </p:spPr>
      </p:pic>
      <p:pic>
        <p:nvPicPr>
          <p:cNvPr id="9219" name="Picture 3" descr="C:\Users\INS\Downloads\ямг.карусе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5581" y="3784208"/>
            <a:ext cx="1872468" cy="2496623"/>
          </a:xfrm>
          <a:prstGeom prst="rect">
            <a:avLst/>
          </a:prstGeom>
          <a:noFill/>
        </p:spPr>
      </p:pic>
      <p:pic>
        <p:nvPicPr>
          <p:cNvPr id="9220" name="Picture 4" descr="C:\Users\INS\Downloads\ямг.карусель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541" y="1617931"/>
            <a:ext cx="5310117" cy="2447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3071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627077" y="461665"/>
            <a:ext cx="63867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июне 2023 года были подведены итоги Всероссийского конкурса профессионального мастерства в сфере социального обслуживания региональный этап Ленинградской области: </a:t>
            </a:r>
          </a:p>
          <a:p>
            <a:pPr algn="just"/>
            <a:endParaRPr lang="ru-RU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/>
            <a:r>
              <a:rPr lang="ru-RU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	Реабилитационное отделение с дневной формой пребывания заняло 1 место в  специальной номинации </a:t>
            </a:r>
            <a:r>
              <a:rPr lang="ru-RU" sz="2000" dirty="0">
                <a:effectLst>
                  <a:outerShdw blurRad="114300" dist="38100" dir="18900000" algn="bl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«Стабильность и качество» (</a:t>
            </a:r>
            <a:r>
              <a:rPr lang="ru-RU" sz="2000" dirty="0" err="1">
                <a:effectLst>
                  <a:outerShdw blurRad="114300" dist="38100" dir="18900000" algn="bl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полустационарная</a:t>
            </a:r>
            <a:r>
              <a:rPr lang="ru-RU" sz="2000" dirty="0">
                <a:effectLst>
                  <a:outerShdw blurRad="114300" dist="38100" dir="18900000" algn="bl" rotWithShape="0">
                    <a:prstClr val="black">
                      <a:alpha val="3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форма)».</a:t>
            </a:r>
          </a:p>
        </p:txBody>
      </p:sp>
      <p:pic>
        <p:nvPicPr>
          <p:cNvPr id="5" name="Picture 2" descr="\\192.168.0.2\общая\!!! КОНКУРС 2023!!!\23.03.2023\20230317_0902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9183" y="4023360"/>
            <a:ext cx="5450417" cy="25609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6326" y="405925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Дипломами участника отмечены Иванова Евгения Алексеевна в номинации "Лучший проект добровольческой организации (волонтеров), реализованный в сфере социального обслуживания" и инструктор по трудотерапии Проценко Елена Викторовна в специальной номинации «За созидание и долголетие в профессии».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Users\INS\Desktop\фотографии ЦСО\20230621_111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76659" y="-295422"/>
            <a:ext cx="3292288" cy="4352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6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ОСНОВНЫЕ ЗАДАЧИ НА 2024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3385" y="914399"/>
            <a:ext cx="1086025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1. Выполнение государственного задания на оказание социальных услуг в сфере социального обслуживания населения в 2024 году.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2. Выполнение плана мероприятий по целевым показателям.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3. Повышение эффективности и качества услуг в сфере социального обслуживания населения.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4. Внедрение и реализация  технологий социального обслуживания.</a:t>
            </a:r>
          </a:p>
          <a:p>
            <a:pPr lvl="0"/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dirty="0">
                <a:latin typeface="Arial" pitchFamily="34" charset="0"/>
                <a:cs typeface="Arial" pitchFamily="34" charset="0"/>
              </a:rPr>
              <a:t>5. Расширение информационных ресурсов, содержащих информацию о деятельности учреждения, обеспечение доступа к ним получателей социальных услуг.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1517B9-6548-52E4-E15D-0838D513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545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ЗАДАНИЕ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37884FF6-BAC0-7505-8590-51F7F5091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983105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43580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CDF527-7AAC-A4FD-9C87-B688D1D1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отчетный период количество получателей социальных услуг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EA6BA9-06D9-C7D6-FE6E-CB9A4E01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82" y="914401"/>
            <a:ext cx="10944664" cy="59436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форме социального обслуживания на дому составило 558 человек: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инвалидов – 289 человек.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Социальным обслуживанием на дому охвачена нуждающаяся часть населения: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Кингисепп	-    273 человека;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Ивангород 	-    102 человека;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поселений района - 57 населенных пункта, обслуживалось 183 человека.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 на селе составило 32,8% от всех получателей услуг на дому.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ВСЕГО ОКАЗАНО УСЛУГ  – 295 067услуг, в том числе: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бытовые – 206 548 услуг;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–медицинские – 61 000 услуг;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психологические – 26 863 услуги;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правовые – 656 услуг.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Ежемесячно в среднем в отделениях социального обслуживания на дому услуги получали 469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174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A574A5-707D-280A-21D1-C855000B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3" y="450166"/>
            <a:ext cx="10515600" cy="674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F20A43-EF18-1191-8FD1-8CC9D9F35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65" y="997561"/>
            <a:ext cx="10515600" cy="551578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полустационарной форме в отделении дневного пребывания в 2023 году составило 393 человека, 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инвалидов – 122 человека, в том числе доля инвалидов трудоспособного возраста составила 27,87% от общего количества инвалидов (34 человека).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ВСЕГО ОКАЗАНО УСЛУГ – 101 213 услуг, в том числе: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бытовые – 16 792 услуги;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–медицинские – 49 105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психологические – 20 591 услуга;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– трудовые –7 474 услуги;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 целях повышения коммуникативного потенциала получателей социальных услуг – 3 938 услуг.</a:t>
            </a:r>
          </a:p>
          <a:p>
            <a:pPr marL="0" indent="0" algn="just">
              <a:buNone/>
            </a:pP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Ежемесячно в среднем отделениях дневного пребывания услуги получали 68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615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09D1F1-27F7-1156-90BC-68A09789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социальных услуг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5E174A2-FE4C-F929-9442-6992FFAC0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216" y="1378634"/>
            <a:ext cx="10275277" cy="47408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Срочные социальные услуги предоставлены 279 получателям, из них: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инвалидов – 130 человек.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ВСЕГО  ПРЕДОСТАВЛЕНО УСЛУГ – 558 услуг, из них: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бесплатным горячим питанием или наборами продуктов – 150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помощи в оформлении и (или) восстановлении документов получателей социальных услуг – 186 услуг;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получении экстренной психологической помощи с привлечением к этой работе психологов и священнослужителей – 34 услуги;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в получении юридической помощи в целях защиты прав и законных интересов получателей социальных услуг –71 услуга;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одеждой, обувью и другими предметами первой необходимости – 117 услуг.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1908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EA41F0-8A7F-AADF-A9B0-C77B7B54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963"/>
            <a:ext cx="10515600" cy="59084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ФИНАНСОВО-ЭКОНОМИЧЕСКОЕ ОБЕСПЕЧЕНИЕ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918345D-8397-AAE0-08DC-B1024354B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482"/>
            <a:ext cx="10515600" cy="50784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из бюджета Ленинградской области было получено – 56 934,83тыс.руб., в том числе: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государственного задания – 52 862,18 тыс. руб. 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капитального ремонта (устройства) объектов внутренней инженерной инфраструктуры – 1 025,12 </a:t>
            </a:r>
            <a:r>
              <a:rPr lang="ru-R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финансирование технологий социального обслуживания из областного –   3 047,53 тыс.руб.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к средствам бюджета в учреждение поступили средства в размере 1600,1 тыс. рублей, из них: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полученные от оплаты за гарантированные услуги – 991,7 тыс.руб.;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полученные от оплаты за сверх гарантированные услуги – 608,4 тыс.руб., в том числе доход от пункта проката 43,7 тыс.руб.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996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48ADA0-2E04-58ED-D612-3A064322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9566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897B8B2-C6AE-F97E-2A23-6BB236942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8"/>
            <a:ext cx="10515600" cy="534572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выполнение государственного задания  -    52862,18 тыс. рублей</a:t>
            </a:r>
          </a:p>
          <a:p>
            <a:pPr marL="0" indent="0" algn="just">
              <a:buNone/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Статьи расходов: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труда и начисления на оплату труда 49 650,03тыс. руб. – 93,94 %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выплаты персоналу 		          	            28,24 тыс. руб. -     0,04 %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связи 				            94,39 тыс. руб. -     0,17 %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			          495,25 тыс. руб. -     0,94 %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учреждения 			          198,27 тыс. руб. -     0,38 %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			                    1903,28 тыс. руб. -     3,60 %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                                                         25,96 тыс. руб. -      0,05 %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уплата налогов и сборов                                      11,77 тыс. руб.  -     0,02 %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материальные запасы 			          128 80 тыс. руб. -      0,27 %</a:t>
            </a:r>
          </a:p>
          <a:p>
            <a:pPr algn="just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товаров в пользу граждан          326,18 тыс. руб. -     0,62 %</a:t>
            </a:r>
          </a:p>
          <a:p>
            <a:pPr algn="just">
              <a:buNone/>
            </a:pPr>
            <a:endParaRPr lang="ru-RU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833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5B0BD5-B36E-D731-5062-8EE90305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9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РАСХОДОВАНИЕ СРЕДСТВ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5343F7-B2DF-281B-C58A-1D1207BA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838"/>
            <a:ext cx="10515600" cy="49658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приносящей доход деятельности –                  1 573,15 тыс. руб.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Статьи расходов: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труда и начисления на оплату труда       450,03  тыс. руб. -     28,61 %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выплаты персоналу 		                           73,59 тыс. руб. -       4,68 %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связи 				                 5,37 тыс. руб. -       0,34 %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коммунальные расходы 			              114,70 тыс. руб. -      7,29 %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учреждения 			              132,92 тыс. руб. -      8,45 %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услуги      			                          291,45 тыс. руб. -    18,53 %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			                              1,95 тыс. руб. -      0,12 %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уплата налогов и сборов                                          47,67 тыс. руб. -       3,03 %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покупка основных средств 		                18,82 тыс. руб. -       1,19 %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материальные запасы                                            436,65 тыс. руб. -     27,76 %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43212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1588</Words>
  <Application>Microsoft Office PowerPoint</Application>
  <PresentationFormat>Произвольный</PresentationFormat>
  <Paragraphs>212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Итоги работы  Ленинградского областного государственного автономного  учреждения «Кингисеппский центр социального обслуживания граждан пожилого возраста и инвалидов»  (ЛОГАУ «Кингисеппский ЦСО» за 2023 год </vt:lpstr>
      <vt:lpstr>Слайд 2</vt:lpstr>
      <vt:lpstr>ГОСУДАРСТВЕННОЕ ЗАДАНИЕ</vt:lpstr>
      <vt:lpstr>За отчетный период количество получателей социальных услуг </vt:lpstr>
      <vt:lpstr> Количество получателей социальных услуг </vt:lpstr>
      <vt:lpstr>Количество получателей социальных услуг</vt:lpstr>
      <vt:lpstr>ФИНАНСОВО-ЭКОНОМИЧЕСКОЕ ОБЕСПЕЧЕНИЕ</vt:lpstr>
      <vt:lpstr>РАСХОДОВАНИЕ СРЕДСТВ</vt:lpstr>
      <vt:lpstr>РАСХОДОВАНИЕ СРЕДСТВ</vt:lpstr>
      <vt:lpstr>РАСХОДОВАНИЕ СРЕДСТВ</vt:lpstr>
      <vt:lpstr> КАДРОВАЯ  ПОЛИТИКА </vt:lpstr>
      <vt:lpstr>ОСНОВНЫЕ МЕРОПРИЯТИЯ ПО ОХРАНЕ ТРУДА</vt:lpstr>
      <vt:lpstr>ПОЖАРНАЯ БЕЗОПАСНОСТЬ</vt:lpstr>
      <vt:lpstr>ФОРМЫ СОЦИАЛЬНОГО ОБСЛУЖИВАНИЯ ГРАЖДАН ПОЖИЛОГО ВОЗРАСТА И ИНВАЛИДОВ</vt:lpstr>
      <vt:lpstr>Доставка лиц 65 лет и старше и инвалидов, проживающих в сельской местности, в медицинские организации и в организации социального обслуживания, предоставляющих социальные услуги в полустационарной форме</vt:lpstr>
      <vt:lpstr>Пункт проката технических средств реабилитации 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ФОРМЫ СОЦИАЛЬНОГО ОБСЛУЖИВАНИЯ ГРАЖДАН ПОЖИЛОГО ВОЗРАСТА И ИНВАЛИДОВ</vt:lpstr>
      <vt:lpstr>«Санаторий на дому»</vt:lpstr>
      <vt:lpstr>ФОРМЫ СОЦИАЛЬНОГО ОБСЛУЖИВАНИЯ ГРАЖДАН ПОЖИЛОГО ВОЗРАСТА И ИНВАЛИДОВ</vt:lpstr>
      <vt:lpstr>Наши достижения</vt:lpstr>
      <vt:lpstr>Слайд 24</vt:lpstr>
      <vt:lpstr>Слайд 25</vt:lpstr>
      <vt:lpstr>ОСНОВНЫЕ ЗАДАЧИ НА 2024 ГОД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</dc:creator>
  <cp:lastModifiedBy>INS</cp:lastModifiedBy>
  <cp:revision>147</cp:revision>
  <cp:lastPrinted>2024-02-26T14:25:43Z</cp:lastPrinted>
  <dcterms:created xsi:type="dcterms:W3CDTF">2020-02-17T05:36:56Z</dcterms:created>
  <dcterms:modified xsi:type="dcterms:W3CDTF">2024-02-28T07:09:48Z</dcterms:modified>
</cp:coreProperties>
</file>