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82" r:id="rId3"/>
    <p:sldId id="309" r:id="rId4"/>
    <p:sldId id="283" r:id="rId5"/>
    <p:sldId id="284" r:id="rId6"/>
    <p:sldId id="293" r:id="rId7"/>
    <p:sldId id="308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304" r:id="rId16"/>
    <p:sldId id="303" r:id="rId17"/>
    <p:sldId id="297" r:id="rId18"/>
    <p:sldId id="300" r:id="rId19"/>
    <p:sldId id="305" r:id="rId20"/>
    <p:sldId id="294" r:id="rId21"/>
    <p:sldId id="295" r:id="rId22"/>
    <p:sldId id="307" r:id="rId23"/>
    <p:sldId id="292" r:id="rId24"/>
    <p:sldId id="298" r:id="rId25"/>
    <p:sldId id="299" r:id="rId26"/>
    <p:sldId id="306" r:id="rId27"/>
    <p:sldId id="302" r:id="rId28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E8E8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7" autoAdjust="0"/>
    <p:restoredTop sz="91258" autoAdjust="0"/>
  </p:normalViewPr>
  <p:slideViewPr>
    <p:cSldViewPr snapToGrid="0">
      <p:cViewPr>
        <p:scale>
          <a:sx n="70" d="100"/>
          <a:sy n="70" d="100"/>
        </p:scale>
        <p:origin x="-450" y="3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9E928-63C6-40BF-B7A0-C2B4EE58B342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8055C-5FD6-4DFD-BBDD-E31A069A7FC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gm:t>
    </dgm:pt>
    <dgm:pt modelId="{673DF284-681E-4C62-848C-832BEE0B06C4}" type="parTrans" cxnId="{2E361F69-FB4E-481B-A697-D68CB71BB052}">
      <dgm:prSet/>
      <dgm:spPr/>
      <dgm:t>
        <a:bodyPr/>
        <a:lstStyle/>
        <a:p>
          <a:endParaRPr lang="ru-RU"/>
        </a:p>
      </dgm:t>
    </dgm:pt>
    <dgm:pt modelId="{F03A304C-4E94-42D3-A37A-101AB468F727}" type="sibTrans" cxnId="{2E361F69-FB4E-481B-A697-D68CB71BB052}">
      <dgm:prSet/>
      <dgm:spPr/>
      <dgm:t>
        <a:bodyPr/>
        <a:lstStyle/>
        <a:p>
          <a:endParaRPr lang="ru-RU"/>
        </a:p>
      </dgm:t>
    </dgm:pt>
    <dgm:pt modelId="{1F0A89B3-2CA7-42BD-8066-0C2A2126183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1089 человек </a:t>
          </a:r>
        </a:p>
      </dgm:t>
    </dgm:pt>
    <dgm:pt modelId="{A62577CC-8D5F-4686-BF85-92CD27BD652F}" type="parTrans" cxnId="{1BDAA4A6-49D6-4CD1-9D44-F5B521A9AF6F}">
      <dgm:prSet/>
      <dgm:spPr/>
      <dgm:t>
        <a:bodyPr/>
        <a:lstStyle/>
        <a:p>
          <a:endParaRPr lang="ru-RU"/>
        </a:p>
      </dgm:t>
    </dgm:pt>
    <dgm:pt modelId="{66A140D5-8AFA-4C8B-92AB-6751FA1E69CA}" type="sibTrans" cxnId="{1BDAA4A6-49D6-4CD1-9D44-F5B521A9AF6F}">
      <dgm:prSet/>
      <dgm:spPr/>
      <dgm:t>
        <a:bodyPr/>
        <a:lstStyle/>
        <a:p>
          <a:endParaRPr lang="ru-RU"/>
        </a:p>
      </dgm:t>
    </dgm:pt>
    <dgm:pt modelId="{B189E35C-DE2B-408B-956F-F304BFD589A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из них инвалидов  - 458 человек </a:t>
          </a:r>
        </a:p>
      </dgm:t>
    </dgm:pt>
    <dgm:pt modelId="{1F252F13-C5A2-4244-8E6A-72FC213986A8}" type="parTrans" cxnId="{396BF1A0-D894-431C-86FC-DB5DD172F0F4}">
      <dgm:prSet/>
      <dgm:spPr/>
      <dgm:t>
        <a:bodyPr/>
        <a:lstStyle/>
        <a:p>
          <a:endParaRPr lang="ru-RU"/>
        </a:p>
      </dgm:t>
    </dgm:pt>
    <dgm:pt modelId="{BC141B95-5D3F-43B9-A178-F153AD2787E9}" type="sibTrans" cxnId="{396BF1A0-D894-431C-86FC-DB5DD172F0F4}">
      <dgm:prSet/>
      <dgm:spPr/>
      <dgm:t>
        <a:bodyPr/>
        <a:lstStyle/>
        <a:p>
          <a:endParaRPr lang="ru-RU"/>
        </a:p>
      </dgm:t>
    </dgm:pt>
    <dgm:pt modelId="{A5019419-17BE-492C-BFEC-08D4AE0096B3}" type="pres">
      <dgm:prSet presAssocID="{0659E928-63C6-40BF-B7A0-C2B4EE58B3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A5F647-EDA2-4706-A418-DB0183E18E78}" type="pres">
      <dgm:prSet presAssocID="{0659E928-63C6-40BF-B7A0-C2B4EE58B342}" presName="Name1" presStyleCnt="0"/>
      <dgm:spPr/>
    </dgm:pt>
    <dgm:pt modelId="{0A724C82-DFBB-4538-B847-DE93995E4212}" type="pres">
      <dgm:prSet presAssocID="{0659E928-63C6-40BF-B7A0-C2B4EE58B342}" presName="cycle" presStyleCnt="0"/>
      <dgm:spPr/>
    </dgm:pt>
    <dgm:pt modelId="{2323EF63-965C-495E-83AA-8AF346334D00}" type="pres">
      <dgm:prSet presAssocID="{0659E928-63C6-40BF-B7A0-C2B4EE58B342}" presName="srcNode" presStyleLbl="node1" presStyleIdx="0" presStyleCnt="3"/>
      <dgm:spPr/>
    </dgm:pt>
    <dgm:pt modelId="{8980EBF1-88E0-4CFC-B9C4-F2B4925BDE16}" type="pres">
      <dgm:prSet presAssocID="{0659E928-63C6-40BF-B7A0-C2B4EE58B342}" presName="conn" presStyleLbl="parChTrans1D2" presStyleIdx="0" presStyleCnt="1"/>
      <dgm:spPr/>
      <dgm:t>
        <a:bodyPr/>
        <a:lstStyle/>
        <a:p>
          <a:endParaRPr lang="ru-RU"/>
        </a:p>
      </dgm:t>
    </dgm:pt>
    <dgm:pt modelId="{CB671E21-CD80-4559-B913-5206ADB8D4F8}" type="pres">
      <dgm:prSet presAssocID="{0659E928-63C6-40BF-B7A0-C2B4EE58B342}" presName="extraNode" presStyleLbl="node1" presStyleIdx="0" presStyleCnt="3"/>
      <dgm:spPr/>
    </dgm:pt>
    <dgm:pt modelId="{408AA198-A5EC-4BCF-B650-7B774ECA7E85}" type="pres">
      <dgm:prSet presAssocID="{0659E928-63C6-40BF-B7A0-C2B4EE58B342}" presName="dstNode" presStyleLbl="node1" presStyleIdx="0" presStyleCnt="3"/>
      <dgm:spPr/>
    </dgm:pt>
    <dgm:pt modelId="{5D1E034E-897E-41D4-B96A-8B29B4813FA8}" type="pres">
      <dgm:prSet presAssocID="{1F0A89B3-2CA7-42BD-8066-0C2A2126183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4ED0C-0833-4A0A-A158-75C1D8993AAB}" type="pres">
      <dgm:prSet presAssocID="{1F0A89B3-2CA7-42BD-8066-0C2A21261835}" presName="accent_1" presStyleCnt="0"/>
      <dgm:spPr/>
    </dgm:pt>
    <dgm:pt modelId="{AB663395-E736-4CC0-BFA0-F0C30BD779AF}" type="pres">
      <dgm:prSet presAssocID="{1F0A89B3-2CA7-42BD-8066-0C2A21261835}" presName="accentRepeatNode" presStyleLbl="solidFgAcc1" presStyleIdx="0" presStyleCnt="3"/>
      <dgm:spPr/>
    </dgm:pt>
    <dgm:pt modelId="{2838B534-3C60-44E1-A8D6-0E927F0EBC92}" type="pres">
      <dgm:prSet presAssocID="{B189E35C-DE2B-408B-956F-F304BFD589A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9A02B-009F-4FEF-BFA4-193D77BB3E7F}" type="pres">
      <dgm:prSet presAssocID="{B189E35C-DE2B-408B-956F-F304BFD589AB}" presName="accent_2" presStyleCnt="0"/>
      <dgm:spPr/>
    </dgm:pt>
    <dgm:pt modelId="{E87670F5-B254-4989-AB44-D1834252ECB6}" type="pres">
      <dgm:prSet presAssocID="{B189E35C-DE2B-408B-956F-F304BFD589AB}" presName="accentRepeatNode" presStyleLbl="solidFgAcc1" presStyleIdx="1" presStyleCnt="3"/>
      <dgm:spPr/>
    </dgm:pt>
    <dgm:pt modelId="{4B529898-0252-4414-B889-09A5F6C31DB2}" type="pres">
      <dgm:prSet presAssocID="{8058055C-5FD6-4DFD-BBDD-E31A069A7F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E63F6-4296-44B0-966B-4A451355D317}" type="pres">
      <dgm:prSet presAssocID="{8058055C-5FD6-4DFD-BBDD-E31A069A7FC7}" presName="accent_3" presStyleCnt="0"/>
      <dgm:spPr/>
    </dgm:pt>
    <dgm:pt modelId="{3E681ED9-3902-41FB-8319-14818FD2DFD1}" type="pres">
      <dgm:prSet presAssocID="{8058055C-5FD6-4DFD-BBDD-E31A069A7FC7}" presName="accentRepeatNode" presStyleLbl="solidFgAcc1" presStyleIdx="2" presStyleCnt="3"/>
      <dgm:spPr/>
    </dgm:pt>
  </dgm:ptLst>
  <dgm:cxnLst>
    <dgm:cxn modelId="{A087B625-B125-4528-9C7F-D6AA7C5F25D5}" type="presOf" srcId="{0659E928-63C6-40BF-B7A0-C2B4EE58B342}" destId="{A5019419-17BE-492C-BFEC-08D4AE0096B3}" srcOrd="0" destOrd="0" presId="urn:microsoft.com/office/officeart/2008/layout/VerticalCurvedList"/>
    <dgm:cxn modelId="{5C4D7EF4-4118-49F0-8F29-CB17E2C47DEB}" type="presOf" srcId="{1F0A89B3-2CA7-42BD-8066-0C2A21261835}" destId="{5D1E034E-897E-41D4-B96A-8B29B4813FA8}" srcOrd="0" destOrd="0" presId="urn:microsoft.com/office/officeart/2008/layout/VerticalCurvedList"/>
    <dgm:cxn modelId="{396BF1A0-D894-431C-86FC-DB5DD172F0F4}" srcId="{0659E928-63C6-40BF-B7A0-C2B4EE58B342}" destId="{B189E35C-DE2B-408B-956F-F304BFD589AB}" srcOrd="1" destOrd="0" parTransId="{1F252F13-C5A2-4244-8E6A-72FC213986A8}" sibTransId="{BC141B95-5D3F-43B9-A178-F153AD2787E9}"/>
    <dgm:cxn modelId="{50E45B1E-AAE8-44E0-AC8C-10A63773D7C2}" type="presOf" srcId="{B189E35C-DE2B-408B-956F-F304BFD589AB}" destId="{2838B534-3C60-44E1-A8D6-0E927F0EBC92}" srcOrd="0" destOrd="0" presId="urn:microsoft.com/office/officeart/2008/layout/VerticalCurvedList"/>
    <dgm:cxn modelId="{1BDAA4A6-49D6-4CD1-9D44-F5B521A9AF6F}" srcId="{0659E928-63C6-40BF-B7A0-C2B4EE58B342}" destId="{1F0A89B3-2CA7-42BD-8066-0C2A21261835}" srcOrd="0" destOrd="0" parTransId="{A62577CC-8D5F-4686-BF85-92CD27BD652F}" sibTransId="{66A140D5-8AFA-4C8B-92AB-6751FA1E69CA}"/>
    <dgm:cxn modelId="{2E361F69-FB4E-481B-A697-D68CB71BB052}" srcId="{0659E928-63C6-40BF-B7A0-C2B4EE58B342}" destId="{8058055C-5FD6-4DFD-BBDD-E31A069A7FC7}" srcOrd="2" destOrd="0" parTransId="{673DF284-681E-4C62-848C-832BEE0B06C4}" sibTransId="{F03A304C-4E94-42D3-A37A-101AB468F727}"/>
    <dgm:cxn modelId="{5C67266A-4ECE-4845-B668-AE902EEAF904}" type="presOf" srcId="{66A140D5-8AFA-4C8B-92AB-6751FA1E69CA}" destId="{8980EBF1-88E0-4CFC-B9C4-F2B4925BDE16}" srcOrd="0" destOrd="0" presId="urn:microsoft.com/office/officeart/2008/layout/VerticalCurvedList"/>
    <dgm:cxn modelId="{5B2609E6-30BA-4208-87B0-A46CA1A381F0}" type="presOf" srcId="{8058055C-5FD6-4DFD-BBDD-E31A069A7FC7}" destId="{4B529898-0252-4414-B889-09A5F6C31DB2}" srcOrd="0" destOrd="0" presId="urn:microsoft.com/office/officeart/2008/layout/VerticalCurvedList"/>
    <dgm:cxn modelId="{98DB157B-26C0-49FF-B80D-189AE771B0A2}" type="presParOf" srcId="{A5019419-17BE-492C-BFEC-08D4AE0096B3}" destId="{A8A5F647-EDA2-4706-A418-DB0183E18E78}" srcOrd="0" destOrd="0" presId="urn:microsoft.com/office/officeart/2008/layout/VerticalCurvedList"/>
    <dgm:cxn modelId="{33E05881-F826-4F42-ADAE-78C9B1EF54E9}" type="presParOf" srcId="{A8A5F647-EDA2-4706-A418-DB0183E18E78}" destId="{0A724C82-DFBB-4538-B847-DE93995E4212}" srcOrd="0" destOrd="0" presId="urn:microsoft.com/office/officeart/2008/layout/VerticalCurvedList"/>
    <dgm:cxn modelId="{A776001B-CC78-4A09-B374-825434F57F6C}" type="presParOf" srcId="{0A724C82-DFBB-4538-B847-DE93995E4212}" destId="{2323EF63-965C-495E-83AA-8AF346334D00}" srcOrd="0" destOrd="0" presId="urn:microsoft.com/office/officeart/2008/layout/VerticalCurvedList"/>
    <dgm:cxn modelId="{AAB9A84B-8602-4CF2-81E3-1781625161AD}" type="presParOf" srcId="{0A724C82-DFBB-4538-B847-DE93995E4212}" destId="{8980EBF1-88E0-4CFC-B9C4-F2B4925BDE16}" srcOrd="1" destOrd="0" presId="urn:microsoft.com/office/officeart/2008/layout/VerticalCurvedList"/>
    <dgm:cxn modelId="{20A08FCF-0D6F-4334-B117-E261E5665974}" type="presParOf" srcId="{0A724C82-DFBB-4538-B847-DE93995E4212}" destId="{CB671E21-CD80-4559-B913-5206ADB8D4F8}" srcOrd="2" destOrd="0" presId="urn:microsoft.com/office/officeart/2008/layout/VerticalCurvedList"/>
    <dgm:cxn modelId="{7EBA5008-8A7A-460A-89FC-E20B248397AB}" type="presParOf" srcId="{0A724C82-DFBB-4538-B847-DE93995E4212}" destId="{408AA198-A5EC-4BCF-B650-7B774ECA7E85}" srcOrd="3" destOrd="0" presId="urn:microsoft.com/office/officeart/2008/layout/VerticalCurvedList"/>
    <dgm:cxn modelId="{3549DDFF-2AD2-42DD-BEC4-EC786C4F1778}" type="presParOf" srcId="{A8A5F647-EDA2-4706-A418-DB0183E18E78}" destId="{5D1E034E-897E-41D4-B96A-8B29B4813FA8}" srcOrd="1" destOrd="0" presId="urn:microsoft.com/office/officeart/2008/layout/VerticalCurvedList"/>
    <dgm:cxn modelId="{BD9EC8DE-BEEC-40F3-A0FD-DA934E904886}" type="presParOf" srcId="{A8A5F647-EDA2-4706-A418-DB0183E18E78}" destId="{8864ED0C-0833-4A0A-A158-75C1D8993AAB}" srcOrd="2" destOrd="0" presId="urn:microsoft.com/office/officeart/2008/layout/VerticalCurvedList"/>
    <dgm:cxn modelId="{C7E04CD9-F3F4-45B3-A3B6-6B95CBEB4DEE}" type="presParOf" srcId="{8864ED0C-0833-4A0A-A158-75C1D8993AAB}" destId="{AB663395-E736-4CC0-BFA0-F0C30BD779AF}" srcOrd="0" destOrd="0" presId="urn:microsoft.com/office/officeart/2008/layout/VerticalCurvedList"/>
    <dgm:cxn modelId="{EB1B6F20-9BB3-4788-B830-2258BE0A4010}" type="presParOf" srcId="{A8A5F647-EDA2-4706-A418-DB0183E18E78}" destId="{2838B534-3C60-44E1-A8D6-0E927F0EBC92}" srcOrd="3" destOrd="0" presId="urn:microsoft.com/office/officeart/2008/layout/VerticalCurvedList"/>
    <dgm:cxn modelId="{4E7BFDF5-7C3B-4B5D-B801-88FD3DA1998A}" type="presParOf" srcId="{A8A5F647-EDA2-4706-A418-DB0183E18E78}" destId="{06D9A02B-009F-4FEF-BFA4-193D77BB3E7F}" srcOrd="4" destOrd="0" presId="urn:microsoft.com/office/officeart/2008/layout/VerticalCurvedList"/>
    <dgm:cxn modelId="{904D8C3B-031F-4EF1-BF6A-756B03193BBA}" type="presParOf" srcId="{06D9A02B-009F-4FEF-BFA4-193D77BB3E7F}" destId="{E87670F5-B254-4989-AB44-D1834252ECB6}" srcOrd="0" destOrd="0" presId="urn:microsoft.com/office/officeart/2008/layout/VerticalCurvedList"/>
    <dgm:cxn modelId="{E122C38A-B736-4901-B90D-97EED930C6AB}" type="presParOf" srcId="{A8A5F647-EDA2-4706-A418-DB0183E18E78}" destId="{4B529898-0252-4414-B889-09A5F6C31DB2}" srcOrd="5" destOrd="0" presId="urn:microsoft.com/office/officeart/2008/layout/VerticalCurvedList"/>
    <dgm:cxn modelId="{B3DEB404-CF88-4B9A-BB66-E85B318CAAE9}" type="presParOf" srcId="{A8A5F647-EDA2-4706-A418-DB0183E18E78}" destId="{DACE63F6-4296-44B0-966B-4A451355D317}" srcOrd="6" destOrd="0" presId="urn:microsoft.com/office/officeart/2008/layout/VerticalCurvedList"/>
    <dgm:cxn modelId="{38488041-4CFF-4F3A-8B7D-2AE9BC2247A6}" type="presParOf" srcId="{DACE63F6-4296-44B0-966B-4A451355D317}" destId="{3E681ED9-3902-41FB-8319-14818FD2DFD1}" srcOrd="0" destOrd="0" presId="urn:microsoft.com/office/officeart/2008/layout/VerticalCurvedList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80EBF1-88E0-4CFC-B9C4-F2B4925BDE1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E034E-897E-41D4-B96A-8B29B4813FA8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1089 человек </a:t>
          </a:r>
        </a:p>
      </dsp:txBody>
      <dsp:txXfrm>
        <a:off x="604289" y="435133"/>
        <a:ext cx="9851585" cy="870267"/>
      </dsp:txXfrm>
    </dsp:sp>
    <dsp:sp modelId="{AB663395-E736-4CC0-BFA0-F0C30BD779AF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38B534-3C60-44E1-A8D6-0E927F0EBC92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из них инвалидов  - 458 человек </a:t>
          </a:r>
        </a:p>
      </dsp:txBody>
      <dsp:txXfrm>
        <a:off x="920631" y="1740535"/>
        <a:ext cx="9535243" cy="870267"/>
      </dsp:txXfrm>
    </dsp:sp>
    <dsp:sp modelId="{E87670F5-B254-4989-AB44-D1834252ECB6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529898-0252-4414-B889-09A5F6C31DB2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sp:txBody>
      <dsp:txXfrm>
        <a:off x="604289" y="3045936"/>
        <a:ext cx="9851585" cy="870267"/>
      </dsp:txXfrm>
    </dsp:sp>
    <dsp:sp modelId="{3E681ED9-3902-41FB-8319-14818FD2DFD1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BEB43-AE0D-4E2F-AAD4-424A498F00DB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77998-A3C6-4C32-83E6-107DFAE6B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77998-A3C6-4C32-83E6-107DFAE6BA7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91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77998-A3C6-4C32-83E6-107DFAE6BA7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27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912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55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6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81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696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317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26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82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01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80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E9B9-E3CC-4978-B3A7-34F1DEF031A6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216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F7B553-B1B4-0017-F310-8EF0E26FCF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29" y="371020"/>
            <a:ext cx="1591194" cy="107298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30AA9D4-1A24-9861-2FD3-E5C8EEE29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523" y="371021"/>
            <a:ext cx="9078846" cy="2133640"/>
          </a:xfrm>
        </p:spPr>
        <p:txBody>
          <a:bodyPr anchor="t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(ЛОГАУ «Кингисеппский ЦСО» за 2024 год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740474B-ADEC-BC39-191D-053D50216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472" y="2504661"/>
            <a:ext cx="8526898" cy="45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27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EA41F0-8A7F-AADF-A9B0-C77B7B54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963"/>
            <a:ext cx="10515600" cy="59084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ФИНАНСОВО-ЭКОНОМИЧЕСКОЕ ОБЕСПЕЧЕНИЕ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18345D-8397-AAE0-08DC-B1024354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482"/>
            <a:ext cx="10515600" cy="507843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из бюджета Ленинградской области было получено – 74 112,5 тыс.руб., в том числе: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– 67 534,9 тыс. руб.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финансирование технологий социального обслуживания из областного –   6 577,6 тыс.руб.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к средствам бюджета в учреждение поступили средства в размере 1 723,91 тыс. рублей, из них: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гарантированные услуги – 1 022,3 тыс.руб.;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сверх гарантированные услуги – 691,6 тыс.руб., в том числе доход от пункта проката 68,1 тыс.руб., благотворительная помощь – 10 тыс.руб.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996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48ADA0-2E04-58ED-D612-3A064322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9566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97B8B2-C6AE-F97E-2A23-6BB236942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10515600" cy="534572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 -    	67 534,9 тыс. руб.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	63 692,24тыс. руб. – 94,31 %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    	                   41,01 тыс. руб. -   0,06 %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           90,82 тыс. руб. -   0,13 %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              593,46 тыс. руб. -   0,88 %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             409,47 тыс. руб. -   0,61 %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			                          1904,51 тыс. руб. -    2,82 %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                                                                25,50 тыс. руб. -    0,04 %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          11,77 тыс. руб.  -   0,02 %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			                 459,42 тыс. руб. -    0,68 %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товаров в пользу граждан                306,69 тыс. руб. -    0,45 %</a:t>
            </a:r>
          </a:p>
          <a:p>
            <a:pPr algn="just">
              <a:buNone/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8338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B0BD5-B36E-D731-5062-8EE90305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5343F7-B2DF-281B-C58A-1D1207B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38"/>
            <a:ext cx="10515600" cy="496589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приносящей доход деятельности –                  1 423,54 тыс. руб.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      528,13  тыс. руб. -     37,10 %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               53,35 тыс. руб. -       3,75 %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             11,06 тыс. руб. -       0,78 %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командировочные расходы			         17,00 тыс.руб. -       1,19 %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      71,86 тыс. руб. -      5,05 %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     71,58 тыс. руб. -      5,03 %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услуги      			                     328,01 тыс. руб. -    23,04 %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			                                      1,95 тыс. руб. -      0,14 %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        20,70 тыс. руб. -       1,45 %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основных средств 		                      99,56 тыс. руб. -        6,99 %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                                           220,33 тыс. руб. -      15,48 %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53432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EBD7D-3D14-F3E4-0BD8-28ACA4F8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6D5DAC-6031-DFFD-386A-14FAAB73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180" y="1076117"/>
            <a:ext cx="10515600" cy="4844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технологии социального обслуживания составило – 4 668,0 тыс. руб., в том числе: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«Заботливый сосед» - 905,77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«Домой без преград» - 563,77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университета третьего возраста – 317,03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лиц старше 65 лети  и инвалидов , проживающих в сельской местности в медицинские организации – 1 983,58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проката – 818,60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«Санаторий на дому» - 79,25 тыс.руб.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758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74E6B8-33B2-C2EA-EFD4-B52D3FE6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0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 ПОЛИТИКА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51D23C-E787-85D9-4FE2-78C3C01D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822"/>
            <a:ext cx="10515600" cy="52830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работающих в учреждении по состоянию на 31.12.2024 г составило: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96 человек, в том числе 2 человека находится в декретном отпуске и 2 человека участвуют в СВО.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штатному расписанию 93,5 ставки.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Учреждение  полностью укомплектовано персоналом, непосредственно участвующим в предоставлении социальных услуг.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административно-хозяйственный аппарат учреждения – 24,5 ставки, 22 человека;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работников– 37 ставок, 41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персонал – 3,75 ставки, 5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прочий персонал, в том числе помощники по уходу и иные работники, непосредственно участвующих в оказании услуг 22,25 ставок, 28 человек.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Высшее образование имеют  - 41 чел., среднее специальное – 38 чел.,   среднее – 17 чел.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течении 2024 года прошли обучение и повышение квалификации (специализация и усовершенствование</a:t>
            </a:r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45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81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МЕРОПРИЯТИЯ ПО ОХРАНЕ ТРУДА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267" y="886264"/>
            <a:ext cx="10837985" cy="5444197"/>
          </a:xfrm>
        </p:spPr>
        <p:txBody>
          <a:bodyPr>
            <a:noAutofit/>
          </a:bodyPr>
          <a:lstStyle/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отчетный период в рамках соблюдения требований  законодательства в области охраны труда выполнены следующие основные  мероприятия по безопасности труда: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страхование, в том числе ОСАГО (договора на сумму 17,08 тыс.руб., 3 транспортных средства);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Проведение лабораторных исследований воды, освещенности, замеры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физфакторов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27,96 тыс.руб.;</a:t>
            </a: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Спецоценка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условий труда – 7,2 тыс.руб.;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проведение медицинских осмотров – 286,31 тыс. руб.;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ремонт и техническое обслуживание автомобилей (в.ч. запчасти) – 404,4 тыс. руб.;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проведение дератизации и дезинфекции – 6,98 тыс. руб.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обеспечение спецодеждой и средствами индивидуальной защиты -51,79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тыс.руб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приобретение аппарата «Искра -3М» -94,00 тыс. руб.;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Обучение охрана труда -5,2 тыс.руб.(4 чел.);</a:t>
            </a:r>
          </a:p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БЕЗОПАСНОСТЬ УЧРЕЖДЕНИЯ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695" y="872428"/>
            <a:ext cx="11362544" cy="5079683"/>
          </a:xfrm>
        </p:spPr>
        <p:txBody>
          <a:bodyPr>
            <a:noAutofit/>
          </a:bodyPr>
          <a:lstStyle/>
          <a:p>
            <a:pPr marL="0" indent="2286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 рамках соблюдения требований  законодательства в области пожарной безопасности и антитеррористической защищенности объекта  проведена работа по: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 и ППР системы автоматической пожарной сигнализации и внутреннего противопожарного водопровода 147,60 тыс. руб.; 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техническое обслуживание и планово-предупредительный ремонт контрольно-передающего блока, сопряженного с пультом пожарной охраны 26,16 тыс. руб.; 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Обслуживание автоматической тревожной сигнализации- 51,47 тыс. руб. («Тревожная кнопка»)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обслуживание системы охранного телевидения 24,6 тыс.руб.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обучения лиц, ответственных за пожарную безопасность и проверка знаний 5,4 тыс.руб.;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Установка системы контроля и доступа(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домофон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– 40,00 тыс.руб.;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Замена металлической двери эвакуационного выхода - 46,00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тыс.руб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ИБП, жесткий диск для системы видеонаблюдения-11,30 тыс.руб.;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Испытание пожарной лестницы- 8,0 тыс. руб.;</a:t>
            </a:r>
          </a:p>
          <a:p>
            <a:pPr marL="457200" lvl="1" indent="228600">
              <a:lnSpc>
                <a:spcPct val="110000"/>
              </a:lnSpc>
              <a:spcBef>
                <a:spcPts val="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Приобретение огнетушителей -0,96 тыс.руб.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E234F5-EC99-029D-7C58-9A7BC84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581" y="365126"/>
            <a:ext cx="9149218" cy="87495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E5BB8AF-303E-D1AD-31CD-ECF4F2ACE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94762" y="1340285"/>
            <a:ext cx="5494040" cy="475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53C096-BDDC-529C-DDC1-162B320AF1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206" y="194113"/>
            <a:ext cx="1622161" cy="162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56CEB2-FC77-94F3-EC59-A7BF3A037BD1}"/>
              </a:ext>
            </a:extLst>
          </p:cNvPr>
          <p:cNvSpPr txBox="1"/>
          <p:nvPr/>
        </p:nvSpPr>
        <p:spPr>
          <a:xfrm>
            <a:off x="820415" y="2084706"/>
            <a:ext cx="110166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 2024 году обучение прошли 165 человек.  Среднемесячное количество курсистов составило 73 человека.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На организацию работы Университета из областного бюджета было выделено 317,03 тыс.руб., благотворительная помощь – 10,0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(ООО «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Арт-Транс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организацию поездки), освоены в размере 327,03 тыс.руб. (освоение – 100 %).</a:t>
            </a:r>
          </a:p>
        </p:txBody>
      </p:sp>
      <p:pic>
        <p:nvPicPr>
          <p:cNvPr id="4098" name="Picture 2" descr="\\192.168.0.2\общая\Публичный отчет\Публичный отчет 2024 подготовка\английски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7866" y="4616969"/>
            <a:ext cx="2698228" cy="2023671"/>
          </a:xfrm>
          <a:prstGeom prst="rect">
            <a:avLst/>
          </a:prstGeom>
          <a:noFill/>
        </p:spPr>
      </p:pic>
      <p:pic>
        <p:nvPicPr>
          <p:cNvPr id="4100" name="Picture 4" descr="\\192.168.0.2\общая\Публичный отчет\Публичный отчет 2024 подготовка\масленица 2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3633" y="4610022"/>
            <a:ext cx="2744610" cy="2060601"/>
          </a:xfrm>
          <a:prstGeom prst="rect">
            <a:avLst/>
          </a:prstGeom>
          <a:noFill/>
        </p:spPr>
      </p:pic>
      <p:pic>
        <p:nvPicPr>
          <p:cNvPr id="4102" name="Picture 6" descr="\\192.168.0.2\общая\Публичный отчет\Публичный отчет 2024 подготовка\правополушарное рисован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4670" y="3647139"/>
            <a:ext cx="3274800" cy="1509478"/>
          </a:xfrm>
          <a:prstGeom prst="rect">
            <a:avLst/>
          </a:prstGeom>
          <a:noFill/>
        </p:spPr>
      </p:pic>
      <p:pic>
        <p:nvPicPr>
          <p:cNvPr id="4103" name="Picture 7" descr="\\192.168.0.2\общая\Публичный отчет\Публичный отчет 2024 подготовка\провослави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88773" y="3642611"/>
            <a:ext cx="2038661" cy="1530588"/>
          </a:xfrm>
          <a:prstGeom prst="rect">
            <a:avLst/>
          </a:prstGeom>
          <a:noFill/>
        </p:spPr>
      </p:pic>
      <p:pic>
        <p:nvPicPr>
          <p:cNvPr id="4104" name="Picture 8" descr="\\192.168.0.2\общая\Публичный отчет\Публичный отчет 2024 подготовка\социальный туризм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511" y="3687582"/>
            <a:ext cx="2688237" cy="2016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727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Доставка лиц 65 лет и старше и инвалидов,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проживающих в сельской местности, в медицинские организации 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организации социального обслуживания,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предоставляющих социальные услуги в полустационарной форме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7992" y="1810634"/>
            <a:ext cx="7807569" cy="458924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Доставка лиц старше 65 лет, проживающих в сельской местности, в медицинские организации осуществляется в целях проведения профилактических медицинских осмотров и диспансеризации и в социальные учреждения с дневной формой пребывания.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За период 2024 года организовано 482 выезда, доставлено 1478 человек, в том числе 244 инвалида, из 71 населенного пункта.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На организацию доставки лиц старше 65 лет, проживающих в сельской местности, в медицинские организации в целях проведения профилактических медицинских осмотров и диспансеризации из областного бюджета было выделено 1983,58 тыс. руб., освоены в размере 1983,58 тыс. руб. (освоение -100%).</a:t>
            </a:r>
          </a:p>
        </p:txBody>
      </p:sp>
      <p:pic>
        <p:nvPicPr>
          <p:cNvPr id="2050" name="Picture 2" descr="C:\Users\INS\Desktop\фотографии ЦСО\фотки в презентацию\65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12" y="1786597"/>
            <a:ext cx="3460652" cy="461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Пункт проката технических средств реабилитации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785" y="1091338"/>
            <a:ext cx="8079698" cy="1592824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Одним из важных направлений социальной работы с гражданами пожилого возраста и инвалидами является создание условий для независимой жизнедеятельности посредством обеспечения техническими средствами реабилитации.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ноябре 2019 года в учреждении создан пункт проката в целях временного обеспечения на безвозмездных и возмездных условиях техническими средствами реабилитации граждан, которым необходимы указанные средства. Информация о стоимости проката ТСР отражена на официальном сайте.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областного бюджета было выделено 2705,6 тыс. руб., средства освоены в размере 818,6 тыс. руб. (освоение 30,26%). Не полное освоение средств в полном объеме связано с индивидуальным изготовлением ТСР для участников СВО, которые были поставлены в феврале 2025г.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714" y="5553714"/>
            <a:ext cx="7824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период с января по декабрь 2024 года услугами проката воспользовались 78 человек, которым оказано 80 услуг.</a:t>
            </a:r>
          </a:p>
        </p:txBody>
      </p:sp>
      <p:pic>
        <p:nvPicPr>
          <p:cNvPr id="3074" name="Picture 2" descr="\\192.168.0.2\общая\!!! КОНКУРС 2023!!!\2023 подборка\пун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4275" y="4480502"/>
            <a:ext cx="2863122" cy="2147343"/>
          </a:xfrm>
          <a:prstGeom prst="rect">
            <a:avLst/>
          </a:prstGeom>
          <a:noFill/>
        </p:spPr>
      </p:pic>
      <p:pic>
        <p:nvPicPr>
          <p:cNvPr id="3075" name="Picture 3" descr="\\192.168.0.2\общая\!!! КОНКУРС 2023!!!\2023 подборка\пунк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4396" y="1154241"/>
            <a:ext cx="2361643" cy="3148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F7F831-0FBA-4DAC-ABEB-B49FD8E5DA81}"/>
              </a:ext>
            </a:extLst>
          </p:cNvPr>
          <p:cNvSpPr txBox="1"/>
          <p:nvPr/>
        </p:nvSpPr>
        <p:spPr>
          <a:xfrm>
            <a:off x="841248" y="724650"/>
            <a:ext cx="1080211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 основании распоряжения Правительства Ленинградской области от 13 июня 2018 года № 298-р «О принятии в государственную собственность Ленинградской области муниципальных учреждений социального обслуживания населения муниципального образования Кингисеппский муниципальный район Ленинградской области» существующее муниципальное автономное учреждение «Кингисеппский центр социального обслуживания граждан пожилого возраста и инвалидов» МО «Кингисеппский муниципальный район» передано из муниципальной собственности в государственную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FE2B5FB-BFD0-933A-B230-D8AFD616377F}"/>
              </a:ext>
            </a:extLst>
          </p:cNvPr>
          <p:cNvSpPr/>
          <p:nvPr/>
        </p:nvSpPr>
        <p:spPr>
          <a:xfrm>
            <a:off x="1024128" y="5539414"/>
            <a:ext cx="10509504" cy="896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ФУНКЦИИ И ПОЛНОМОЧИЯ УЧРЕДИТЕЛЯ ОСУЩЕСТВЛЯЕТ КОМИТЕТ ПО СОЦИАЛЬНОЙ ЗАЩИТЕ НАСЕЛЕНИЯ ЛЕНИНГРАДСКОЙ ОБЛАСТИ.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DC7A50-E889-2A20-C6F6-A1398F5041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398" y="3243072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00A503-7B36-E63F-F4F1-7429A08D35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128" y="4389120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270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8E7732-6F4C-6BDC-A3B9-46172A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CA52D2-ABBB-CEF2-0029-676C15F7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                                         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5E3F42-E96A-5FA9-A8E7-5459CBDC57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7138" y="1359032"/>
            <a:ext cx="3333017" cy="57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56B7DC-FADC-92B7-2928-030A7A4926D7}"/>
              </a:ext>
            </a:extLst>
          </p:cNvPr>
          <p:cNvSpPr txBox="1"/>
          <p:nvPr/>
        </p:nvSpPr>
        <p:spPr>
          <a:xfrm>
            <a:off x="5816183" y="1815911"/>
            <a:ext cx="60560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Данной услугой в 2024 году воспользовались 12 человек.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Выделенные из областного бюджета денежные средства в сумме 905,77 тыс. руб., освоены в размере 905,77 тыс.руб.  (освоение – 100,00%)</a:t>
            </a:r>
          </a:p>
        </p:txBody>
      </p:sp>
      <p:pic>
        <p:nvPicPr>
          <p:cNvPr id="1026" name="Picture 2" descr="\\192.168.0.2\общая\ИВАНОВА НАТ,\Фото соседей\Егорова А.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181" y="4189969"/>
            <a:ext cx="2001023" cy="2668031"/>
          </a:xfrm>
          <a:prstGeom prst="rect">
            <a:avLst/>
          </a:prstGeom>
          <a:noFill/>
        </p:spPr>
      </p:pic>
      <p:pic>
        <p:nvPicPr>
          <p:cNvPr id="1027" name="Picture 3" descr="\\192.168.0.2\общая\ИВАНОВА НАТ,\Фото соседей\Орел Н.Н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131" y="1873770"/>
            <a:ext cx="2648262" cy="1986197"/>
          </a:xfrm>
          <a:prstGeom prst="rect">
            <a:avLst/>
          </a:prstGeom>
          <a:noFill/>
        </p:spPr>
      </p:pic>
      <p:pic>
        <p:nvPicPr>
          <p:cNvPr id="1028" name="Picture 4" descr="\\192.168.0.2\общая\ИВАНОВА НАТ,\Фото соседей\Шукель\IMG_2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445" y="4231298"/>
            <a:ext cx="1970027" cy="2626702"/>
          </a:xfrm>
          <a:prstGeom prst="rect">
            <a:avLst/>
          </a:prstGeom>
          <a:noFill/>
        </p:spPr>
      </p:pic>
      <p:pic>
        <p:nvPicPr>
          <p:cNvPr id="1029" name="Picture 5" descr="\\192.168.0.2\общая\ИВАНОВА НАТ,\Фото соседей\Шереметова Н.П\Шереметова Н.П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9767" y="4221814"/>
            <a:ext cx="1977140" cy="2636186"/>
          </a:xfrm>
          <a:prstGeom prst="rect">
            <a:avLst/>
          </a:prstGeom>
          <a:noFill/>
        </p:spPr>
      </p:pic>
      <p:pic>
        <p:nvPicPr>
          <p:cNvPr id="1030" name="Picture 6" descr="\\192.168.0.2\общая\ИВАНОВА НАТ,\Фото соседей\Фадеева Т.А\IMG_20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9422" y="4180228"/>
            <a:ext cx="1863032" cy="2677772"/>
          </a:xfrm>
          <a:prstGeom prst="rect">
            <a:avLst/>
          </a:prstGeom>
          <a:noFill/>
        </p:spPr>
      </p:pic>
      <p:pic>
        <p:nvPicPr>
          <p:cNvPr id="1032" name="Picture 8" descr="\\192.168.0.2\общая\ИВАНОВА НАТ,\Фото соседей\Сошникова Г.Н\0c937ba3-b6c3-4e4e-be94-f68521757c1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369" y="1271207"/>
            <a:ext cx="1969963" cy="2626617"/>
          </a:xfrm>
          <a:prstGeom prst="rect">
            <a:avLst/>
          </a:prstGeom>
          <a:noFill/>
        </p:spPr>
      </p:pic>
      <p:pic>
        <p:nvPicPr>
          <p:cNvPr id="1033" name="Picture 9" descr="\\192.168.0.2\общая\ИВАНОВА НАТ,\Фото соседей\Журавлева\c8c03ba5-4788-43d9-a522-38ccbd94525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11" y="4206229"/>
            <a:ext cx="1988828" cy="2651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553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F94531-E438-FF9D-D448-D5AAFCA9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72803" cy="96375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FB0FD88-38D5-1A29-071A-87D727EF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00" y="1675618"/>
            <a:ext cx="2692400" cy="3734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4D3E55-4E5A-3319-8B89-C9DACFC4DDEB}"/>
              </a:ext>
            </a:extLst>
          </p:cNvPr>
          <p:cNvSpPr txBox="1"/>
          <p:nvPr/>
        </p:nvSpPr>
        <p:spPr>
          <a:xfrm>
            <a:off x="6096000" y="2082018"/>
            <a:ext cx="510188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Данной  технологией социального обслуживания за 2024 год воспользовались 17 человек, оказано  173 услуги.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Выделенные из областного бюджета денежные средства в сумме 563,77 тыс.руб. освоены  в размере 563,77тыс.руб. (освоение – 100 %)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491B00-F8C4-94CE-3FEC-535C797913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479" y="1453019"/>
            <a:ext cx="3727937" cy="513567"/>
          </a:xfrm>
          <a:prstGeom prst="rect">
            <a:avLst/>
          </a:prstGeom>
        </p:spPr>
      </p:pic>
      <p:pic>
        <p:nvPicPr>
          <p:cNvPr id="2050" name="Picture 2" descr="C:\Users\INS\Desktop\фотографии ЦСО\фотки в презентацию\!домой без прегра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200" y="3403599"/>
            <a:ext cx="2311400" cy="3081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890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775" y="351058"/>
            <a:ext cx="6462932" cy="760290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«Санаторий на дому»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3525" y="1012874"/>
            <a:ext cx="7301133" cy="2194560"/>
          </a:xfrm>
        </p:spPr>
        <p:txBody>
          <a:bodyPr>
            <a:normAutofit fontScale="25000" lnSpcReduction="20000"/>
          </a:bodyPr>
          <a:lstStyle/>
          <a:p>
            <a:pPr indent="228600" algn="just">
              <a:lnSpc>
                <a:spcPct val="120000"/>
              </a:lnSpc>
              <a:buNone/>
            </a:pPr>
            <a:r>
              <a:rPr lang="ru-RU" sz="72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7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2024 году в учреждении действовала технология социального обслуживания «Санаторий на дому». </a:t>
            </a:r>
          </a:p>
          <a:p>
            <a:pPr indent="228600" algn="just">
              <a:lnSpc>
                <a:spcPct val="120000"/>
              </a:lnSpc>
              <a:buNone/>
            </a:pPr>
            <a:r>
              <a:rPr lang="ru-RU" sz="7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Технология «Санаторий на дому» - это комплекс мероприятий для лиц старше 18 лет из числа инвалидов с детства, имеющих установленную инвалидность I и II группы. Целью предоставления услуги является проведение социально-медицинской реабилитации на дому для улучшения самочувствия гражданина.</a:t>
            </a:r>
          </a:p>
          <a:p>
            <a:pPr>
              <a:lnSpc>
                <a:spcPct val="120000"/>
              </a:lnSpc>
            </a:pPr>
            <a:endParaRPr lang="ru-RU" sz="6200" dirty="0"/>
          </a:p>
        </p:txBody>
      </p:sp>
      <p:pic>
        <p:nvPicPr>
          <p:cNvPr id="1026" name="Picture 2" descr="C:\Users\INS\Downloads\санатор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63" y="970817"/>
            <a:ext cx="3869171" cy="1969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7340" y="3380828"/>
            <a:ext cx="11286979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Предоставление услуг осуществляется специалистами учреждения: врачом, психологом, медсестрой по массажу, медсестрой по физиотерапии, инструктором по лечебной физкультуре и инструктором по трудотерапии.</a:t>
            </a:r>
          </a:p>
          <a:p>
            <a:pPr indent="228600" algn="just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Услуги по данной технологии оказаны 2 гражданам из числа инвалидов детства, каждый из них прошел 2 курса реабилитации в 2024 году.</a:t>
            </a:r>
          </a:p>
          <a:p>
            <a:pPr indent="228600" algn="just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Выделенные из областного бюджета денежные средства в сумме 79,25 тыс. руб. освоены в полном размере.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478F12-6BF9-28B3-DFCA-9ED4CD2C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02E285-76F5-C47F-F55D-942C6F00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Данной технологией социального обслуживания  за отчетный период воспользовались 147 человек, в том числе :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учреждения – 5 человек,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родственники пожилых и инвалидов - 4 человека,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пожилых людей – 151 человек.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31 лекция, 21 беседы, 24 практических занятия.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C73772-AC33-43A2-3855-9873786EE5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0908" y="1885586"/>
            <a:ext cx="2996420" cy="2024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2A577B-80D6-6CA5-A2C0-6E1398ABAE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39" y="1844777"/>
            <a:ext cx="2900353" cy="2083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4D614A-9098-81C9-B466-4716C975FA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392" y="1455890"/>
            <a:ext cx="2982350" cy="527655"/>
          </a:xfrm>
          <a:prstGeom prst="rect">
            <a:avLst/>
          </a:prstGeom>
        </p:spPr>
      </p:pic>
      <p:pic>
        <p:nvPicPr>
          <p:cNvPr id="1026" name="Picture 2" descr="C:\Users\INS\Desktop\фотографии ЦСО\фотки в презентацию\школа здоровь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6896" y="1867940"/>
            <a:ext cx="2844800" cy="2014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3208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AD2981-0A06-00CE-AFF0-921F13CEDD86}"/>
              </a:ext>
            </a:extLst>
          </p:cNvPr>
          <p:cNvSpPr txBox="1"/>
          <p:nvPr/>
        </p:nvSpPr>
        <p:spPr>
          <a:xfrm>
            <a:off x="5797088" y="1217690"/>
            <a:ext cx="58656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21 апреля в МБУК «Кингисеппский </a:t>
            </a:r>
            <a:r>
              <a:rPr lang="ru-RU" sz="2000" dirty="0" err="1">
                <a:solidFill>
                  <a:srgbClr val="002060"/>
                </a:solidFill>
              </a:rPr>
              <a:t>культурно-досуговый</a:t>
            </a:r>
            <a:r>
              <a:rPr lang="ru-RU" sz="2000" dirty="0">
                <a:solidFill>
                  <a:srgbClr val="002060"/>
                </a:solidFill>
              </a:rPr>
              <a:t> комплекс» состоялся Открытый фестиваль-конкурс народного творчества "</a:t>
            </a:r>
            <a:r>
              <a:rPr lang="ru-RU" sz="2000" dirty="0" err="1">
                <a:solidFill>
                  <a:srgbClr val="002060"/>
                </a:solidFill>
              </a:rPr>
              <a:t>Ямгородская</a:t>
            </a:r>
            <a:r>
              <a:rPr lang="ru-RU" sz="2000" dirty="0">
                <a:solidFill>
                  <a:srgbClr val="002060"/>
                </a:solidFill>
              </a:rPr>
              <a:t> карусель». Наше учреждение представлял художественно-творческий факультет клуб любителей русской песни «Завалинка», руководитель Терещенко С.В., награждены Дипломом в номинации Народное пение.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192.168.0.2\общая\Публичный отчет\Публичный отчет 2024 подготовка\завалин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9162" y="3867463"/>
            <a:ext cx="6016391" cy="2773180"/>
          </a:xfrm>
          <a:prstGeom prst="rect">
            <a:avLst/>
          </a:prstGeom>
          <a:noFill/>
        </p:spPr>
      </p:pic>
      <p:pic>
        <p:nvPicPr>
          <p:cNvPr id="1027" name="Picture 3" descr="\\192.168.0.2\общая\Публичный отчет\Публичный отчет 2024 подготовка\ямгородская карусель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448" y="3957402"/>
            <a:ext cx="1902867" cy="2693442"/>
          </a:xfrm>
          <a:prstGeom prst="rect">
            <a:avLst/>
          </a:prstGeom>
          <a:noFill/>
        </p:spPr>
      </p:pic>
      <p:pic>
        <p:nvPicPr>
          <p:cNvPr id="1028" name="Picture 4" descr="\\192.168.0.2\общая\Публичный отчет\Публичный отчет 2024 подготовка\ямгородская карус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626" y="1241220"/>
            <a:ext cx="4900280" cy="2626244"/>
          </a:xfrm>
          <a:prstGeom prst="rect">
            <a:avLst/>
          </a:prstGeom>
          <a:noFill/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690FC70-7996-A038-2210-8555EF2A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1" y="182246"/>
            <a:ext cx="9935116" cy="8587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53071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9528" y="651673"/>
            <a:ext cx="74501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октябре 2024 года в СПб ГБУСОН "КЦ Василеостровского района" состоялась Выставка работ участников III конкурса изобразительного искусства «Я рисую...». В номинации «Осень, я и моя семья ...» 2 место заняла Книга Галина Ивановна с работой «Уютная осень».</a:t>
            </a:r>
          </a:p>
        </p:txBody>
      </p:sp>
      <p:pic>
        <p:nvPicPr>
          <p:cNvPr id="2050" name="Picture 2" descr="\\192.168.0.2\общая\Публичный отчет\Публичный отчет 2024 подготовка\2 место моя осен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7106" y="299803"/>
            <a:ext cx="2830330" cy="6138066"/>
          </a:xfrm>
          <a:prstGeom prst="rect">
            <a:avLst/>
          </a:prstGeom>
          <a:noFill/>
        </p:spPr>
      </p:pic>
      <p:pic>
        <p:nvPicPr>
          <p:cNvPr id="2051" name="Picture 3" descr="\\192.168.0.2\общая\Публичный отчет\Публичный отчет 2024 подготовка\2 место моя ос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25" y="2777708"/>
            <a:ext cx="7794886" cy="3592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9404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522146" y="1701864"/>
            <a:ext cx="638673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июне 2024 года были подведены итоги Всероссийского конкурса профессионального мастерства в сфере социального обслуживания региональный этап Ленинградской области: 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- 3 место в конкурсе профессионального мастерства в номинации «Лучший проект добровольческой организации (волонтеров), реализованный в сфере социального обслуживания»</a:t>
            </a:r>
            <a:endParaRPr lang="ru-RU" sz="2000" dirty="0">
              <a:effectLst>
                <a:outerShdw blurRad="114300" dist="38100" dir="18900000" algn="bl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192.168.0.2\общая\ИВАНОВА НАТ,\диплом 3 место 2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005" y="479685"/>
            <a:ext cx="3958223" cy="5471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6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ЗАДАЧИ НА 2025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3385" y="914399"/>
            <a:ext cx="108602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1. Выполнение государственного задания на оказание социальных услуг в сфере социального обслуживания населения в 2025 году.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2. Выполнение плана мероприятий по целевым показателям.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3. Повышение эффективности и качества услуг в сфере социального обслуживания населения.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4. Реализация  технологий социального обслуживания.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5. Расширение информационных ресурсов, содержащих информацию о деятельности учреждения, обеспечение доступа к ним получателей социальных услуг.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6. В год Защитника Отечества поддержать вниманием и заботой всех проживающих </a:t>
            </a:r>
            <a:r>
              <a:rPr lang="ru-RU" sz="2000">
                <a:latin typeface="Arial" pitchFamily="34" charset="0"/>
                <a:cs typeface="Arial" pitchFamily="34" charset="0"/>
              </a:rPr>
              <a:t>в Кингисеппском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районе ветеранов ВОВ и участников СВО.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34322" y="2518485"/>
          <a:ext cx="1023828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1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задание 2024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Плановое значение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Достигнутые показатели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 получивших услуги в форме надомного обслуживания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464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</a:t>
                      </a:r>
                      <a:r>
                        <a:rPr lang="ru-RU" sz="2000" baseline="0">
                          <a:latin typeface="Times New Roman" pitchFamily="18" charset="0"/>
                          <a:cs typeface="Times New Roman" pitchFamily="18" charset="0"/>
                        </a:rPr>
                        <a:t> получивших услуги в полустационарной форме социального обслуживания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 получивших</a:t>
                      </a:r>
                      <a:r>
                        <a:rPr lang="ru-RU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срочные социальные услуги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89350" y="1093564"/>
            <a:ext cx="10298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государственного задания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1517B9-6548-52E4-E15D-0838D513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54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Качественное исполнение государственного задания в 2024 году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7884FF6-BAC0-7505-8590-51F7F5091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83105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3580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CDF527-7AAC-A4FD-9C87-B688D1D1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отчетный период количество получателей социальных услуг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EA6BA9-06D9-C7D6-FE6E-CB9A4E01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914401"/>
            <a:ext cx="10944664" cy="55613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Количество получателей социальных услуг, нуждающихся в различных формах социального обслуживания, составило 1089 человек, из них инвалидов – 458 человек.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социального обслуживания на дому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составило 557 человек, в том числе инвалидов – 297 человек.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Социальным обслуживанием на дому охвачена нуждающаяся часть населения: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Кингисепп	-    325 человек;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Ивангород 	-    99 человек;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поселений района - 56 населенных пунктов, обслуживалось 133 человека.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 на селе составило 23,9% от всех получателей услуг на дому.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ВСЕГО ОКАЗАНО УСЛУГ  – 289 783 услуги, в том числе: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184 920 услуг;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62 201 услуга;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41 985 услуг;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правовые – 677 услуг.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Ежемесячно в среднем в отделениях социального обслуживания на дому услуги получали 464 человека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14174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113742-F986-A177-91BB-B116E426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CEFE953-51A0-0218-E7CC-A67974A7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806" y="1322363"/>
            <a:ext cx="4656406" cy="531758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88E750B-0218-E43F-1022-D3C05D8F6A40}"/>
              </a:ext>
            </a:extLst>
          </p:cNvPr>
          <p:cNvSpPr/>
          <p:nvPr/>
        </p:nvSpPr>
        <p:spPr>
          <a:xfrm>
            <a:off x="6752492" y="1916483"/>
            <a:ext cx="4656406" cy="3557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«ВЫЕЗДНАЯ (МОБИЛЬНАЯ) БРИГАДА»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2024 году  работала  в составе социального работника и водителя.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Услугами выездной бригады воспользовались 27 человек.</a:t>
            </a:r>
          </a:p>
        </p:txBody>
      </p:sp>
    </p:spTree>
    <p:extLst>
      <p:ext uri="{BB962C8B-B14F-4D97-AF65-F5344CB8AC3E}">
        <p14:creationId xmlns:p14="http://schemas.microsoft.com/office/powerpoint/2010/main" xmlns="" val="95189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Социальное сопровождение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/>
          <a:lstStyle/>
          <a:p>
            <a:pPr marL="3175" indent="220663">
              <a:buNone/>
            </a:pPr>
            <a:r>
              <a:rPr lang="ru-RU" dirty="0"/>
              <a:t>	</a:t>
            </a: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решения у получателей социальных услуг проблем со здоровьем, оформлением  социальной помощи, социальными работниками оказываются услуги социального сопровождения. </a:t>
            </a:r>
          </a:p>
          <a:p>
            <a:pPr marL="3175" indent="220663">
              <a:buNone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 2024 году услугами воспользовалось 79 получателям услуг. </a:t>
            </a:r>
          </a:p>
          <a:p>
            <a:pPr marL="3175" indent="220663">
              <a:buNone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Из них 70 человек получили услуги по содействию в предоставлении медицинской помощи и 28 человек получили услуги по содействию в предоставлении социальной помощи.</a:t>
            </a:r>
          </a:p>
          <a:p>
            <a:pPr marL="3175" indent="220663">
              <a:buNone/>
            </a:pP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175" indent="220663">
              <a:buNone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Всего в рамках социально сопровождения оказаны услуги :</a:t>
            </a:r>
          </a:p>
          <a:p>
            <a:pPr marL="3175" indent="220663"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Содействие в  получении   медицинских услуг (в том числе в  домашних  условиях),  содействие в обеспечении социального ухода, с учетом состояния здоровья – 420 услуг;</a:t>
            </a:r>
          </a:p>
          <a:p>
            <a:pPr marL="3175" indent="220663">
              <a:buFontTx/>
              <a:buChar char="-"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Содействие в оказании социальной   помощи, в том числе с привлечением организаций здравоохранения образования, культуры и спорта, служб  занятости, комиссий по делам несовершеннолетних  и защите их прав, социально ориентированных некоммерческих организаций, иных заинтересованных  организаций, волонтеров – 53 услуги</a:t>
            </a:r>
          </a:p>
          <a:p>
            <a:pPr marL="3175" indent="220663">
              <a:buNone/>
            </a:pP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A574A5-707D-280A-21D1-C855000B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3" y="450166"/>
            <a:ext cx="10515600" cy="674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F20A43-EF18-1191-8FD1-8CC9D9F3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65" y="997561"/>
            <a:ext cx="10515600" cy="551578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полустационарной форме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социально-реабилитационном отделении дневного пребывания в 2024 году составило 390 человек, из них инвалидов – 130 человек, в том числе доля инвалидов трудоспособного возраста составила 19,2% от общего количества инвалидов (25 человек).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ВСЕГО ОКАЗАНО УСЛУГ – 96 083 услуги, в том числе: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16 821 услуга;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44 837 услуг;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16 931 услуга;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трудовые –5 563 услуги;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социально-педагогические – 8 310 услуг;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 целях повышения коммуникативного потенциала получателей социальных услуг – 3 621 услуга.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 в среднем отделениях дневного пребывания услуги получали 68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615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09D1F1-27F7-1156-90BC-68A09789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срочных социальных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E174A2-FE4C-F929-9442-6992FFAC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16" y="1378634"/>
            <a:ext cx="10275277" cy="474081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Срочные социальные услуги предоставлены 203 получателям, из них инвалидов – 31 человек.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ВСЕГО  ПРЕДОСТАВЛЕНО УСЛУГ – 506 услуг,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бесплатным горячим питанием или наборами продуктов – 173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помощи в оформлении и (или) восстановлении документов получателей социальных услуг – 120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экстренной психологической помощи с привлечением к этой работе психологов и священнослужителей – 33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юридической помощи в целях защиты прав и законных интересов получателей социальных услуг –67 услуг;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одеждой, обувью и другими предметами первой необходимости – 113 услуг.</a:t>
            </a:r>
          </a:p>
          <a:p>
            <a:pPr>
              <a:buNone/>
            </a:pP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Ежемесячно в среднем получали услуги получали 31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9083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1424</Words>
  <Application>Microsoft Office PowerPoint</Application>
  <PresentationFormat>Произвольный</PresentationFormat>
  <Paragraphs>223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Итоги работы  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 (ЛОГАУ «Кингисеппский ЦСО» за 2024 год </vt:lpstr>
      <vt:lpstr>Слайд 2</vt:lpstr>
      <vt:lpstr>Слайд 3</vt:lpstr>
      <vt:lpstr>Качественное исполнение государственного задания в 2024 году</vt:lpstr>
      <vt:lpstr>За отчетный период количество получателей социальных услуг </vt:lpstr>
      <vt:lpstr>ФОРМЫ СОЦИАЛЬНОГО ОБСЛУЖИВАНИЯ ГРАЖДАН ПОЖИЛОГО ВОЗРАСТА И ИНВАЛИДОВ</vt:lpstr>
      <vt:lpstr>Социальное сопровождение</vt:lpstr>
      <vt:lpstr> Количество получателей социальных услуг </vt:lpstr>
      <vt:lpstr>Количество получателей срочных социальных услуг</vt:lpstr>
      <vt:lpstr>ФИНАНСОВО-ЭКОНОМИЧЕСКОЕ ОБЕСПЕЧЕНИЕ</vt:lpstr>
      <vt:lpstr>РАСХОДОВАНИЕ СРЕДСТВ</vt:lpstr>
      <vt:lpstr>РАСХОДОВАНИЕ СРЕДСТВ</vt:lpstr>
      <vt:lpstr>РАСХОДОВАНИЕ СРЕДСТВ</vt:lpstr>
      <vt:lpstr> КАДРОВАЯ  ПОЛИТИКА </vt:lpstr>
      <vt:lpstr>ОСНОВНЫЕ МЕРОПРИЯТИЯ ПО ОХРАНЕ ТРУДА</vt:lpstr>
      <vt:lpstr>БЕЗОПАСНОСТЬ УЧРЕЖДЕНИЯ</vt:lpstr>
      <vt:lpstr>ФОРМЫ СОЦИАЛЬНОГО ОБСЛУЖИВАНИЯ ГРАЖДАН ПОЖИЛОГО ВОЗРАСТА И ИНВАЛИДОВ</vt:lpstr>
      <vt:lpstr>Доставка лиц 65 лет и старше и инвалидов, проживающих в сельской местности, в медицинские организации и в организации социального обслуживания, предоставляющих социальные услуги в полустационарной форме</vt:lpstr>
      <vt:lpstr>Пункт проката технических средств реабилитации 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«Санаторий на дому»</vt:lpstr>
      <vt:lpstr>ФОРМЫ СОЦИАЛЬНОГО ОБСЛУЖИВАНИЯ ГРАЖДАН ПОЖИЛОГО ВОЗРАСТА И ИНВАЛИДОВ</vt:lpstr>
      <vt:lpstr>Наши достижения</vt:lpstr>
      <vt:lpstr>Слайд 25</vt:lpstr>
      <vt:lpstr>Слайд 26</vt:lpstr>
      <vt:lpstr>ОСНОВНЫЕ ЗАДАЧИ НА 2025 ГОД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INS</cp:lastModifiedBy>
  <cp:revision>220</cp:revision>
  <cp:lastPrinted>2025-03-05T05:38:09Z</cp:lastPrinted>
  <dcterms:created xsi:type="dcterms:W3CDTF">2020-02-17T05:36:56Z</dcterms:created>
  <dcterms:modified xsi:type="dcterms:W3CDTF">2025-03-05T08:11:44Z</dcterms:modified>
</cp:coreProperties>
</file>